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B1BD9-F3D9-419C-8DAE-6C87B7BA71E6}" v="1" dt="2026-04-29T14:18:25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 showGuides="1">
      <p:cViewPr>
        <p:scale>
          <a:sx n="70" d="100"/>
          <a:sy n="70" d="100"/>
        </p:scale>
        <p:origin x="1214" y="2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abriella Guadalupi" userId="3bd597ad-7d3a-4518-8dca-8f3042f82496" providerId="ADAL" clId="{877E40F4-D4D9-4BE9-AEED-B4061ADFE873}"/>
    <pc:docChg chg="undo custSel modSld">
      <pc:chgData name="Maria Gabriella Guadalupi" userId="3bd597ad-7d3a-4518-8dca-8f3042f82496" providerId="ADAL" clId="{877E40F4-D4D9-4BE9-AEED-B4061ADFE873}" dt="2026-04-29T14:22:43.008" v="152" actId="2165"/>
      <pc:docMkLst>
        <pc:docMk/>
      </pc:docMkLst>
      <pc:sldChg chg="modSp mod">
        <pc:chgData name="Maria Gabriella Guadalupi" userId="3bd597ad-7d3a-4518-8dca-8f3042f82496" providerId="ADAL" clId="{877E40F4-D4D9-4BE9-AEED-B4061ADFE873}" dt="2026-04-29T14:21:34.437" v="151" actId="14100"/>
        <pc:sldMkLst>
          <pc:docMk/>
          <pc:sldMk cId="4030174804" sldId="256"/>
        </pc:sldMkLst>
        <pc:graphicFrameChg chg="mod modGraphic">
          <ac:chgData name="Maria Gabriella Guadalupi" userId="3bd597ad-7d3a-4518-8dca-8f3042f82496" providerId="ADAL" clId="{877E40F4-D4D9-4BE9-AEED-B4061ADFE873}" dt="2026-04-29T14:21:34.437" v="151" actId="14100"/>
          <ac:graphicFrameMkLst>
            <pc:docMk/>
            <pc:sldMk cId="4030174804" sldId="256"/>
            <ac:graphicFrameMk id="28" creationId="{21EE95C1-1C97-6D22-1292-3CE02651DAC6}"/>
          </ac:graphicFrameMkLst>
        </pc:graphicFrameChg>
      </pc:sldChg>
      <pc:sldChg chg="modSp mod">
        <pc:chgData name="Maria Gabriella Guadalupi" userId="3bd597ad-7d3a-4518-8dca-8f3042f82496" providerId="ADAL" clId="{877E40F4-D4D9-4BE9-AEED-B4061ADFE873}" dt="2026-04-29T14:22:43.008" v="152" actId="2165"/>
        <pc:sldMkLst>
          <pc:docMk/>
          <pc:sldMk cId="978818675" sldId="257"/>
        </pc:sldMkLst>
        <pc:graphicFrameChg chg="modGraphic">
          <ac:chgData name="Maria Gabriella Guadalupi" userId="3bd597ad-7d3a-4518-8dca-8f3042f82496" providerId="ADAL" clId="{877E40F4-D4D9-4BE9-AEED-B4061ADFE873}" dt="2026-04-29T14:22:43.008" v="152" actId="2165"/>
          <ac:graphicFrameMkLst>
            <pc:docMk/>
            <pc:sldMk cId="978818675" sldId="257"/>
            <ac:graphicFrameMk id="28" creationId="{0D8222DC-EDD8-24AC-8142-B512F0167C9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78CD8-F36B-D545-8E5A-FEB5A6DA37B4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0C868-9DEC-474D-919E-4E59AE922E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43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0C868-9DEC-474D-919E-4E59AE922EC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51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B4637-743C-C365-B378-F5B479E05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CC836BC-80D5-E2A2-8DF3-C8835BFDC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24F898A-ABAF-5A17-8B38-461D54531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2560FB-19C3-8F0D-6868-D68970304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0C868-9DEC-474D-919E-4E59AE922EC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87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65E36-65C9-0EE2-8E48-B4DC17339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AD62055-3C21-7AC4-A240-B0678140B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BCD82E8-36AF-F5F0-50FF-D0849F5E8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E8A927-8DFD-1F21-7B62-AF5F1A03F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0C868-9DEC-474D-919E-4E59AE922EC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58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68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92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19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2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76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15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58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43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4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78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8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31D354-9DF4-DA45-9144-4A440038767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6D7424-DC4E-894D-ABA3-406C45DF88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69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svg"/><Relationship Id="rId7" Type="http://schemas.openxmlformats.org/officeDocument/2006/relationships/image" Target="../media/image5.jp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svg"/><Relationship Id="rId7" Type="http://schemas.openxmlformats.org/officeDocument/2006/relationships/image" Target="../media/image5.jp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svg"/><Relationship Id="rId7" Type="http://schemas.openxmlformats.org/officeDocument/2006/relationships/image" Target="../media/image5.jp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53088A5D-3BFD-BD68-9F10-2BAA77857299}"/>
              </a:ext>
            </a:extLst>
          </p:cNvPr>
          <p:cNvSpPr/>
          <p:nvPr/>
        </p:nvSpPr>
        <p:spPr>
          <a:xfrm>
            <a:off x="0" y="1"/>
            <a:ext cx="6858000" cy="3163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939C4B-9B5B-CCAE-BB37-234D0063676A}"/>
              </a:ext>
            </a:extLst>
          </p:cNvPr>
          <p:cNvSpPr txBox="1"/>
          <p:nvPr/>
        </p:nvSpPr>
        <p:spPr>
          <a:xfrm>
            <a:off x="5086970" y="1161030"/>
            <a:ext cx="17830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solidFill>
                  <a:srgbClr val="1B3864"/>
                </a:solidFill>
                <a:latin typeface="Titillium" panose="00000500000000000000" pitchFamily="50" charset="0"/>
              </a:rPr>
              <a:t>Ore 10.00 – 17.00</a:t>
            </a:r>
            <a:endParaRPr lang="it-IT" sz="1100" b="1" dirty="0">
              <a:solidFill>
                <a:srgbClr val="1B3864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1724FF-0D1F-B70B-A322-429556D47A14}"/>
              </a:ext>
            </a:extLst>
          </p:cNvPr>
          <p:cNvSpPr txBox="1"/>
          <p:nvPr/>
        </p:nvSpPr>
        <p:spPr>
          <a:xfrm>
            <a:off x="4744708" y="905274"/>
            <a:ext cx="2328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1B3864"/>
                </a:solidFill>
                <a:latin typeface="Titillium" panose="00000500000000000000" pitchFamily="50" charset="0"/>
              </a:rPr>
              <a:t>12 maggio 2026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5F6AA9-578D-A896-D437-B990F4249323}"/>
              </a:ext>
            </a:extLst>
          </p:cNvPr>
          <p:cNvSpPr txBox="1"/>
          <p:nvPr/>
        </p:nvSpPr>
        <p:spPr>
          <a:xfrm>
            <a:off x="2668361" y="1328282"/>
            <a:ext cx="37028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  <a:latin typeface="Titillium"/>
                <a:ea typeface="Calibri"/>
                <a:cs typeface="Calibri"/>
              </a:rPr>
              <a:t>Presso Lazio Innova Spazio Attivo </a:t>
            </a:r>
          </a:p>
          <a:p>
            <a:pPr algn="r"/>
            <a:r>
              <a:rPr lang="it-IT" sz="1100" b="1" dirty="0">
                <a:solidFill>
                  <a:schemeClr val="tx2"/>
                </a:solidFill>
                <a:latin typeface="Titillium"/>
                <a:ea typeface="Calibri"/>
                <a:cs typeface="Calibri"/>
              </a:rPr>
              <a:t>Rieti </a:t>
            </a:r>
            <a:r>
              <a:rPr lang="it-IT" sz="1100" b="1" dirty="0">
                <a:solidFill>
                  <a:schemeClr val="tx2"/>
                </a:solidFill>
                <a:latin typeface="Titillium"/>
                <a:cs typeface="Calibri"/>
              </a:rPr>
              <a:t>- Viale dell’Elettronica, snc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3B9AE1F-4D12-B4C1-5DC6-8EA2145A921A}"/>
              </a:ext>
            </a:extLst>
          </p:cNvPr>
          <p:cNvSpPr txBox="1"/>
          <p:nvPr/>
        </p:nvSpPr>
        <p:spPr>
          <a:xfrm>
            <a:off x="12041" y="1735646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CC014"/>
                </a:solidFill>
                <a:latin typeface="Titillium Bd" panose="00000800000000000000" pitchFamily="50" charset="0"/>
              </a:defRPr>
            </a:lvl1pPr>
          </a:lstStyle>
          <a:p>
            <a:pPr algn="ctr"/>
            <a:r>
              <a:rPr lang="it-IT" b="0" dirty="0">
                <a:solidFill>
                  <a:srgbClr val="1B3864"/>
                </a:solidFill>
              </a:rPr>
              <a:t>Autoimpiego </a:t>
            </a:r>
          </a:p>
          <a:p>
            <a:pPr algn="ctr"/>
            <a:r>
              <a:rPr lang="it-IT" b="0" dirty="0">
                <a:solidFill>
                  <a:srgbClr val="1B3864"/>
                </a:solidFill>
              </a:rPr>
              <a:t>e Imprenditoria femminile DAY  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8848CE75-4E0C-7564-C618-459B954A2C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00" y="340432"/>
            <a:ext cx="6120000" cy="298099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D7F7ED8E-673F-7E90-9A18-EB9507A671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631" y="1087873"/>
            <a:ext cx="861621" cy="54514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5F005B-B6C4-A90E-668D-D926DBB32D4E}"/>
              </a:ext>
            </a:extLst>
          </p:cNvPr>
          <p:cNvSpPr txBox="1"/>
          <p:nvPr/>
        </p:nvSpPr>
        <p:spPr>
          <a:xfrm>
            <a:off x="1952692" y="2498300"/>
            <a:ext cx="1785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1B3864"/>
                </a:solidFill>
                <a:latin typeface="Titillium" pitchFamily="2" charset="77"/>
              </a:rPr>
              <a:t>In collaborazione con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B0BE242-ED96-11EF-92ED-6F63F310BC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137" y="2694500"/>
            <a:ext cx="813108" cy="27680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2B0853-8BDE-85FE-E80F-6E4BA5F9246E}"/>
              </a:ext>
            </a:extLst>
          </p:cNvPr>
          <p:cNvSpPr txBox="1"/>
          <p:nvPr/>
        </p:nvSpPr>
        <p:spPr>
          <a:xfrm>
            <a:off x="5501707" y="2544466"/>
            <a:ext cx="13874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 b="1" dirty="0">
                <a:solidFill>
                  <a:srgbClr val="1B3864"/>
                </a:solidFill>
                <a:latin typeface="Titillium" pitchFamily="2" charset="77"/>
              </a:rPr>
              <a:t>Con il patrocinio di 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6693FACE-4C0E-3F29-92B3-A27A8A8975FA}"/>
              </a:ext>
            </a:extLst>
          </p:cNvPr>
          <p:cNvGrpSpPr/>
          <p:nvPr/>
        </p:nvGrpSpPr>
        <p:grpSpPr>
          <a:xfrm>
            <a:off x="2032554" y="2675019"/>
            <a:ext cx="2906096" cy="377585"/>
            <a:chOff x="3119188" y="3608962"/>
            <a:chExt cx="5017981" cy="651980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8B54CB83-B739-913E-ADA5-DBC43AA2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9188" y="3760776"/>
              <a:ext cx="1404000" cy="38610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404F01C-D295-4E5B-5F5A-6DE1186C8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9447"/>
            <a:stretch>
              <a:fillRect/>
            </a:stretch>
          </p:blipFill>
          <p:spPr>
            <a:xfrm>
              <a:off x="4641085" y="3608962"/>
              <a:ext cx="778298" cy="651980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C70388F3-E410-9483-D38B-74327EA5F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67097" y="3716983"/>
              <a:ext cx="2248682" cy="468000"/>
            </a:xfrm>
            <a:prstGeom prst="rect">
              <a:avLst/>
            </a:prstGeom>
          </p:spPr>
        </p:pic>
        <p:pic>
          <p:nvPicPr>
            <p:cNvPr id="20" name="Elemento grafico 19">
              <a:extLst>
                <a:ext uri="{FF2B5EF4-FFF2-40B4-BE49-F238E27FC236}">
                  <a16:creationId xmlns:a16="http://schemas.microsoft.com/office/drawing/2014/main" id="{E7381A9D-B7B4-0E6E-EAD1-B326DA68AC7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93531" y="3653696"/>
              <a:ext cx="443638" cy="468001"/>
            </a:xfrm>
            <a:prstGeom prst="rect">
              <a:avLst/>
            </a:prstGeom>
          </p:spPr>
        </p:pic>
      </p:grpSp>
      <p:pic>
        <p:nvPicPr>
          <p:cNvPr id="21" name="Immagine 20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AC094F3-AEEE-651E-AB34-5349347052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2" y="2668872"/>
            <a:ext cx="1785939" cy="37528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44A5A00-2214-5A4A-CCE7-A0B500B8DCC1}"/>
              </a:ext>
            </a:extLst>
          </p:cNvPr>
          <p:cNvSpPr txBox="1"/>
          <p:nvPr/>
        </p:nvSpPr>
        <p:spPr>
          <a:xfrm>
            <a:off x="1629937" y="3140643"/>
            <a:ext cx="359812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Programma </a:t>
            </a:r>
            <a:endParaRPr lang="it-IT" sz="1000" dirty="0">
              <a:solidFill>
                <a:srgbClr val="FFC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21EE95C1-1C97-6D22-1292-3CE02651D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84522"/>
              </p:ext>
            </p:extLst>
          </p:nvPr>
        </p:nvGraphicFramePr>
        <p:xfrm>
          <a:off x="290105" y="3494814"/>
          <a:ext cx="6250940" cy="602732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49549">
                  <a:extLst>
                    <a:ext uri="{9D8B030D-6E8A-4147-A177-3AD203B41FA5}">
                      <a16:colId xmlns:a16="http://schemas.microsoft.com/office/drawing/2014/main" val="2337836642"/>
                    </a:ext>
                  </a:extLst>
                </a:gridCol>
                <a:gridCol w="4004719">
                  <a:extLst>
                    <a:ext uri="{9D8B030D-6E8A-4147-A177-3AD203B41FA5}">
                      <a16:colId xmlns:a16="http://schemas.microsoft.com/office/drawing/2014/main" val="4256010675"/>
                    </a:ext>
                  </a:extLst>
                </a:gridCol>
                <a:gridCol w="1396672">
                  <a:extLst>
                    <a:ext uri="{9D8B030D-6E8A-4147-A177-3AD203B41FA5}">
                      <a16:colId xmlns:a16="http://schemas.microsoft.com/office/drawing/2014/main" val="248872071"/>
                    </a:ext>
                  </a:extLst>
                </a:gridCol>
              </a:tblGrid>
              <a:tr h="308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9,45 - 10,00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Aula n.14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Avvio dei Lavori e Saluti Istituzionali  </a:t>
                      </a:r>
                      <a:endParaRPr lang="it-IT" sz="11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/>
                      </a:pPr>
                      <a:endParaRPr lang="it-IT" sz="105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7352881"/>
                  </a:ext>
                </a:extLst>
              </a:tr>
              <a:tr h="636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10,00 - 11,00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Aula n. 5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1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LABORATORIO</a:t>
                      </a: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 </a:t>
                      </a:r>
                      <a:r>
                        <a:rPr lang="it-IT" sz="1100" b="1" i="0" kern="100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</a:rPr>
                        <a:t>“Tre Strade per Lavorare” </a:t>
                      </a: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conoscere per scegliere tra Lavoro Autonomo, Creazione di Impresa, Lavoro subordinato aperto a tutti 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Sviluppo Lavoro Italia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551629"/>
                  </a:ext>
                </a:extLst>
              </a:tr>
              <a:tr h="757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10,00 - 11,30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Aula n. 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Workshop </a:t>
                      </a:r>
                      <a:r>
                        <a:rPr lang="it-IT" sz="1100" b="1" i="0" kern="100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“Sportello Nuova Impresa”</a:t>
                      </a: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 e Comitato per la promozione dell’imprenditoria femminile della Camera di commercio di Rieti-Viterbo: opportunità ed agevolazioni riservato alle donne “D”</a:t>
                      </a:r>
                      <a:endParaRPr lang="it-IT" sz="11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Camera di Commercio di Rieti Viterbo e Comitato Imprenditori Femminile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2873413"/>
                  </a:ext>
                </a:extLst>
              </a:tr>
              <a:tr h="601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11,30 – 12,30 Aula n.14 </a:t>
                      </a: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Presentazione Piano Strategico Regionale per l’Area del Cratere e del nuovo Bando Imprese dell’Ufficio Speciale Ricostruzione Lazio. 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Ufficio Speciale Ricostruzione Lazio 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835583"/>
                  </a:ext>
                </a:extLst>
              </a:tr>
              <a:tr h="601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10,30 - 11,30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Aula n. 2 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LABORATORIO di gruppo </a:t>
                      </a:r>
                      <a:r>
                        <a:rPr lang="it-IT" sz="1100" b="1" i="0" kern="100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"esplorazione delle attitudini e delle propensioni verso il lavoro autonomo e la creazione di impresa" </a:t>
                      </a: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aperto a tutti 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Sviluppo Lavoro Italia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3641995"/>
                  </a:ext>
                </a:extLst>
              </a:tr>
              <a:tr h="601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11,00 12,00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Aula n.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WORKSHOP </a:t>
                      </a:r>
                      <a:r>
                        <a:rPr lang="it-IT" sz="1100" b="1" i="0" kern="100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“Native Digitali</a:t>
                      </a: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: opportunità e rischi per le nuove imprese femminili” riservato a donne “D”</a:t>
                      </a:r>
                      <a:endParaRPr lang="it-IT" sz="11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Staff Digitalizzazione Camera di Commercio di Rieti-Viterbo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016739"/>
                  </a:ext>
                </a:extLst>
              </a:tr>
              <a:tr h="612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11,30 - 12,30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Aula n. 2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LABORATORIO </a:t>
                      </a:r>
                      <a:r>
                        <a:rPr lang="it-IT" sz="1100" b="1" i="0" kern="100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“Tre Strade per Lavorare” </a:t>
                      </a: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conoscere per scegliere tra Lavoro Autonomo, Creazione di Impresa, Lavoro subordinato aperto a tutti</a:t>
                      </a:r>
                      <a:endParaRPr lang="it-IT" sz="11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Sviluppo Lavoro Italia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5406179"/>
                  </a:ext>
                </a:extLst>
              </a:tr>
              <a:tr h="601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12,00 - 13,00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Aula n.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LABORATORIO </a:t>
                      </a:r>
                      <a:r>
                        <a:rPr lang="it-IT" sz="1100" b="1" i="0" kern="100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“Se fossi imprenditrice”</a:t>
                      </a: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 esplorare il proprio potenziale su Autoimpiego e Imprenditorialità riservato a donne "D" 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Sviluppo Lavoro Italia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9500055"/>
                  </a:ext>
                </a:extLst>
              </a:tr>
              <a:tr h="601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12,30 - 13,30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Aula n. 2 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LABORATORIO di gruppo </a:t>
                      </a:r>
                      <a:r>
                        <a:rPr lang="it-IT" sz="1100" b="1" i="0" kern="100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"esplorazione delle attitudini e delle propensioni verso il lavoro autonomo e la creazione di impresa" </a:t>
                      </a: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aperto a tutti 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Sviluppo Lavoro Italia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648257"/>
                  </a:ext>
                </a:extLst>
              </a:tr>
              <a:tr h="69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12,30 - 13,30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Aula n. 14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SEMINARIO </a:t>
                      </a:r>
                      <a:r>
                        <a:rPr lang="it-IT" sz="1100" b="1" i="0" kern="100" dirty="0">
                          <a:solidFill>
                            <a:schemeClr val="bg1"/>
                          </a:solidFill>
                          <a:effectLst/>
                          <a:latin typeface="Titillium" pitchFamily="2" charset="77"/>
                          <a:ea typeface="+mn-ea"/>
                          <a:cs typeface="+mn-cs"/>
                        </a:rPr>
                        <a:t>Promozione delle misure nazionali </a:t>
                      </a: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di sostegno all’Autoimpiego DL 60/2024 rivolte a under 35 ACN e Resto al Sud</a:t>
                      </a:r>
                    </a:p>
                  </a:txBody>
                  <a:tcPr marL="51825" marR="518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Sviluppo Lavoro Italia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090226"/>
                  </a:ext>
                </a:extLst>
              </a:tr>
            </a:tbl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A72EC26D-C83F-57C1-38E4-5AF0D353C272}"/>
              </a:ext>
            </a:extLst>
          </p:cNvPr>
          <p:cNvSpPr/>
          <p:nvPr/>
        </p:nvSpPr>
        <p:spPr>
          <a:xfrm>
            <a:off x="0" y="9511389"/>
            <a:ext cx="6858000" cy="43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32" dirty="0"/>
          </a:p>
        </p:txBody>
      </p:sp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F83E0C87-8E6E-E529-F430-C7F33D4A0D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07521" y="9600926"/>
            <a:ext cx="2344696" cy="252000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48C87DAC-090B-E977-5DF5-D1B5588195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01725" y="3205551"/>
            <a:ext cx="534251" cy="3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7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8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32CC3-DA06-FADC-3758-A5770F2E8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444E8607-4532-B50B-8F1B-736A3E823490}"/>
              </a:ext>
            </a:extLst>
          </p:cNvPr>
          <p:cNvSpPr/>
          <p:nvPr/>
        </p:nvSpPr>
        <p:spPr>
          <a:xfrm>
            <a:off x="0" y="243"/>
            <a:ext cx="6858000" cy="3163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65146A-BA2F-7C7C-206A-0207A76830AB}"/>
              </a:ext>
            </a:extLst>
          </p:cNvPr>
          <p:cNvSpPr txBox="1"/>
          <p:nvPr/>
        </p:nvSpPr>
        <p:spPr>
          <a:xfrm>
            <a:off x="5086970" y="1161030"/>
            <a:ext cx="17830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solidFill>
                  <a:srgbClr val="1B3864"/>
                </a:solidFill>
                <a:latin typeface="Titillium" panose="00000500000000000000" pitchFamily="50" charset="0"/>
              </a:rPr>
              <a:t>Ore 10.00 – 17.00</a:t>
            </a:r>
            <a:endParaRPr lang="it-IT" sz="1100" b="1" dirty="0">
              <a:solidFill>
                <a:srgbClr val="1B3864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BFD9B8C-75B5-8714-68A0-20F02B5F72A5}"/>
              </a:ext>
            </a:extLst>
          </p:cNvPr>
          <p:cNvSpPr txBox="1"/>
          <p:nvPr/>
        </p:nvSpPr>
        <p:spPr>
          <a:xfrm>
            <a:off x="4744708" y="905274"/>
            <a:ext cx="2328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1B3864"/>
                </a:solidFill>
                <a:latin typeface="Titillium" panose="00000500000000000000" pitchFamily="50" charset="0"/>
              </a:rPr>
              <a:t>12 maggio 2026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880507-C73A-AB66-4D6A-F1E19B8A1537}"/>
              </a:ext>
            </a:extLst>
          </p:cNvPr>
          <p:cNvSpPr txBox="1"/>
          <p:nvPr/>
        </p:nvSpPr>
        <p:spPr>
          <a:xfrm>
            <a:off x="2668361" y="1328282"/>
            <a:ext cx="37028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  <a:latin typeface="Titillium"/>
                <a:ea typeface="Calibri"/>
                <a:cs typeface="Calibri"/>
              </a:rPr>
              <a:t>Presso Lazio Innova Spazio Attivo </a:t>
            </a:r>
          </a:p>
          <a:p>
            <a:pPr algn="r"/>
            <a:r>
              <a:rPr lang="it-IT" sz="1100" b="1" dirty="0">
                <a:solidFill>
                  <a:schemeClr val="tx2"/>
                </a:solidFill>
                <a:latin typeface="Titillium"/>
                <a:ea typeface="Calibri"/>
                <a:cs typeface="Calibri"/>
              </a:rPr>
              <a:t>Rieti </a:t>
            </a:r>
            <a:r>
              <a:rPr lang="it-IT" sz="1100" b="1" dirty="0">
                <a:solidFill>
                  <a:schemeClr val="tx2"/>
                </a:solidFill>
                <a:latin typeface="Titillium"/>
                <a:cs typeface="Calibri"/>
              </a:rPr>
              <a:t>- Viale dell’Elettronica, snc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96C3E0-B3E2-C4C3-1C0B-E69DE7B690EB}"/>
              </a:ext>
            </a:extLst>
          </p:cNvPr>
          <p:cNvSpPr txBox="1"/>
          <p:nvPr/>
        </p:nvSpPr>
        <p:spPr>
          <a:xfrm>
            <a:off x="12041" y="1735646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CC014"/>
                </a:solidFill>
                <a:latin typeface="Titillium Bd" panose="00000800000000000000" pitchFamily="50" charset="0"/>
              </a:defRPr>
            </a:lvl1pPr>
          </a:lstStyle>
          <a:p>
            <a:pPr algn="ctr"/>
            <a:r>
              <a:rPr lang="it-IT" b="0" dirty="0">
                <a:solidFill>
                  <a:srgbClr val="1B3864"/>
                </a:solidFill>
              </a:rPr>
              <a:t>Autoimpiego </a:t>
            </a:r>
          </a:p>
          <a:p>
            <a:pPr algn="ctr"/>
            <a:r>
              <a:rPr lang="it-IT" b="0" dirty="0">
                <a:solidFill>
                  <a:srgbClr val="1B3864"/>
                </a:solidFill>
              </a:rPr>
              <a:t>e Imprenditoria femminile DAY  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5AB952E-8945-26A2-E68E-91901C87F8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00" y="340432"/>
            <a:ext cx="6120000" cy="298099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5178FE5-1C2D-0371-24DE-0DCF719E9A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631" y="1087873"/>
            <a:ext cx="861621" cy="54514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846701-D01E-4B3F-461F-719EF6874A57}"/>
              </a:ext>
            </a:extLst>
          </p:cNvPr>
          <p:cNvSpPr txBox="1"/>
          <p:nvPr/>
        </p:nvSpPr>
        <p:spPr>
          <a:xfrm>
            <a:off x="1952692" y="2498300"/>
            <a:ext cx="1785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1B3864"/>
                </a:solidFill>
                <a:latin typeface="Titillium" pitchFamily="2" charset="77"/>
              </a:rPr>
              <a:t>In collaborazione con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B5A291AD-B0B4-A752-E8ED-D2D92E6133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137" y="2694500"/>
            <a:ext cx="813108" cy="27680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99454E-31F0-C63C-9EC0-F68446D2CCDF}"/>
              </a:ext>
            </a:extLst>
          </p:cNvPr>
          <p:cNvSpPr txBox="1"/>
          <p:nvPr/>
        </p:nvSpPr>
        <p:spPr>
          <a:xfrm>
            <a:off x="5501707" y="2544466"/>
            <a:ext cx="13874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 b="1" dirty="0">
                <a:solidFill>
                  <a:srgbClr val="1B3864"/>
                </a:solidFill>
                <a:latin typeface="Titillium" pitchFamily="2" charset="77"/>
              </a:rPr>
              <a:t>Con il patrocinio di 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9A103729-D9FA-96EF-3BF2-02597CA1A5E1}"/>
              </a:ext>
            </a:extLst>
          </p:cNvPr>
          <p:cNvGrpSpPr/>
          <p:nvPr/>
        </p:nvGrpSpPr>
        <p:grpSpPr>
          <a:xfrm>
            <a:off x="2032554" y="2675019"/>
            <a:ext cx="2906096" cy="377585"/>
            <a:chOff x="3119188" y="3608962"/>
            <a:chExt cx="5017981" cy="651980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4B4F2904-2C6B-D438-6F87-ABCAA762C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9188" y="3760776"/>
              <a:ext cx="1404000" cy="38610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B0492A45-74AD-AE12-4B05-F63237DB0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9447"/>
            <a:stretch>
              <a:fillRect/>
            </a:stretch>
          </p:blipFill>
          <p:spPr>
            <a:xfrm>
              <a:off x="4641085" y="3608962"/>
              <a:ext cx="778298" cy="651980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7B84D0E9-E4E0-1033-0B55-B3EB4DD8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67097" y="3716983"/>
              <a:ext cx="2248682" cy="468000"/>
            </a:xfrm>
            <a:prstGeom prst="rect">
              <a:avLst/>
            </a:prstGeom>
          </p:spPr>
        </p:pic>
        <p:pic>
          <p:nvPicPr>
            <p:cNvPr id="20" name="Elemento grafico 19">
              <a:extLst>
                <a:ext uri="{FF2B5EF4-FFF2-40B4-BE49-F238E27FC236}">
                  <a16:creationId xmlns:a16="http://schemas.microsoft.com/office/drawing/2014/main" id="{5E8F630A-7727-6019-C421-963D229855A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93531" y="3653696"/>
              <a:ext cx="443638" cy="468001"/>
            </a:xfrm>
            <a:prstGeom prst="rect">
              <a:avLst/>
            </a:prstGeom>
          </p:spPr>
        </p:pic>
      </p:grpSp>
      <p:pic>
        <p:nvPicPr>
          <p:cNvPr id="21" name="Immagine 20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E6BEED6-9D7E-AD75-9404-11D85EF9CA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2" y="2668872"/>
            <a:ext cx="1785939" cy="37528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A5553BF-2EB9-FACA-0327-C5FCC1F34893}"/>
              </a:ext>
            </a:extLst>
          </p:cNvPr>
          <p:cNvSpPr txBox="1"/>
          <p:nvPr/>
        </p:nvSpPr>
        <p:spPr>
          <a:xfrm>
            <a:off x="1629937" y="3214724"/>
            <a:ext cx="359812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Programma </a:t>
            </a:r>
            <a:endParaRPr lang="it-IT" sz="1000" dirty="0">
              <a:solidFill>
                <a:srgbClr val="FFC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0D8222DC-EDD8-24AC-8142-B512F0167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69466"/>
              </p:ext>
            </p:extLst>
          </p:nvPr>
        </p:nvGraphicFramePr>
        <p:xfrm>
          <a:off x="303530" y="3645045"/>
          <a:ext cx="6250940" cy="46011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49549">
                  <a:extLst>
                    <a:ext uri="{9D8B030D-6E8A-4147-A177-3AD203B41FA5}">
                      <a16:colId xmlns:a16="http://schemas.microsoft.com/office/drawing/2014/main" val="2337836642"/>
                    </a:ext>
                  </a:extLst>
                </a:gridCol>
                <a:gridCol w="4040155">
                  <a:extLst>
                    <a:ext uri="{9D8B030D-6E8A-4147-A177-3AD203B41FA5}">
                      <a16:colId xmlns:a16="http://schemas.microsoft.com/office/drawing/2014/main" val="4256010675"/>
                    </a:ext>
                  </a:extLst>
                </a:gridCol>
                <a:gridCol w="1361236">
                  <a:extLst>
                    <a:ext uri="{9D8B030D-6E8A-4147-A177-3AD203B41FA5}">
                      <a16:colId xmlns:a16="http://schemas.microsoft.com/office/drawing/2014/main" val="248872071"/>
                    </a:ext>
                  </a:extLst>
                </a:gridCol>
              </a:tblGrid>
              <a:tr h="888821"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14,00 - 15,30 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Aula n. 5</a:t>
                      </a: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WORKSHOP “La conciliazione come leva</a:t>
                      </a:r>
                    </a:p>
                    <a:p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per l’autonomia e l’attivazione femminile nell’Autoimpiego nelle aree del cratere sisma 2016”</a:t>
                      </a:r>
                    </a:p>
                    <a:p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I bisogni come spunti per generare servizi riservato a donne "D»</a:t>
                      </a:r>
                    </a:p>
                    <a:p>
                      <a:endParaRPr lang="it-IT" sz="11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+mn-ea"/>
                        <a:cs typeface="+mn-cs"/>
                      </a:endParaRP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Sviluppo Lavoro Italia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7352881"/>
                  </a:ext>
                </a:extLst>
              </a:tr>
              <a:tr h="849089"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14,00 - 15,30 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Aula n. 2</a:t>
                      </a: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LABORATORIO Empowerment femminile "Laboratorio creativo, dai bisogni territoriali all’idea di impresa" lavoro di gruppo sull'idea di creazione di impresa inserita nelle principali direttrici dello sviluppo economico dell’area (Rieti e Alto Lazio) riservato a donne "D"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Sviluppo Lavoro Italia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551629"/>
                  </a:ext>
                </a:extLst>
              </a:tr>
              <a:tr h="831107"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14,00 - 15,00 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Aula n.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SEMINARIO “Parità di genere, occupazione femminile e innovazione organizzativa: strumenti di lettura e ambiti di intervento” riservato a donne "D"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Sviluppo Lavoro Italia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2873413"/>
                  </a:ext>
                </a:extLst>
              </a:tr>
              <a:tr h="660561"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14,00 - 14,30 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Aula n. 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Ufficio Europa Regione Lazio Panoramica delle Opportunità attive nei Bandi Europei per imprese ed associazioni 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Ufficio Europa </a:t>
                      </a:r>
                    </a:p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Regione Lazio 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3641995"/>
                  </a:ext>
                </a:extLst>
              </a:tr>
              <a:tr h="660561"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14,30 - 15,30 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Aula n. 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Presentazione del nuovo bando regionale Donne e Impresa a cura di Lazio Innova - Spazio Attivo Rieti ore riservato alle donne "D" senza limiti di età 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 defTabSz="685800" rtl="0" eaLnBrk="1" latinLnBrk="0" hangingPunct="1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Lazio Innova – Spazio Attivo Rieti 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016739"/>
                  </a:ext>
                </a:extLst>
              </a:tr>
              <a:tr h="711057"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15,30 – 17,00 </a:t>
                      </a:r>
                      <a:b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</a:b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Aula n. 14</a:t>
                      </a: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 </a:t>
                      </a: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TAVOLO Spazio Attivo Rieti: opportunità e servizi. Esperienze di resilienza e autorganizzazione delle donne nell'area del cratere sismico di Lazio, Umbria, Marche e Abruzzo. Discussione partecipata con le protagoniste, testimonianze e proposte aperto a tutti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 defTabSz="685800" rtl="0" eaLnBrk="1" latinLnBrk="0" hangingPunct="1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Lazio Innova – Spazio Attivo Rieti 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9500055"/>
                  </a:ext>
                </a:extLst>
              </a:tr>
            </a:tbl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B9B7CB3D-EC25-D41E-F46E-C38E7E11B08D}"/>
              </a:ext>
            </a:extLst>
          </p:cNvPr>
          <p:cNvSpPr/>
          <p:nvPr/>
        </p:nvSpPr>
        <p:spPr>
          <a:xfrm>
            <a:off x="0" y="9511389"/>
            <a:ext cx="6858000" cy="43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32" dirty="0"/>
          </a:p>
        </p:txBody>
      </p:sp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A24B8C56-ED26-FE4A-B4AA-19EBCE9652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07521" y="9600926"/>
            <a:ext cx="2344696" cy="252000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C67DD401-61B8-1E94-DED8-E25360DCC8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01725" y="3205551"/>
            <a:ext cx="534251" cy="3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8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B519B-6C19-E79F-45B8-EA270A47E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91B65ABE-3E9E-2808-7559-910767356907}"/>
              </a:ext>
            </a:extLst>
          </p:cNvPr>
          <p:cNvSpPr/>
          <p:nvPr/>
        </p:nvSpPr>
        <p:spPr>
          <a:xfrm>
            <a:off x="0" y="243"/>
            <a:ext cx="6858000" cy="3163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ADE729-7578-541C-9E95-9C8BBD60FFF4}"/>
              </a:ext>
            </a:extLst>
          </p:cNvPr>
          <p:cNvSpPr txBox="1"/>
          <p:nvPr/>
        </p:nvSpPr>
        <p:spPr>
          <a:xfrm>
            <a:off x="5086970" y="1161030"/>
            <a:ext cx="17830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solidFill>
                  <a:srgbClr val="1B3864"/>
                </a:solidFill>
                <a:latin typeface="Titillium" panose="00000500000000000000" pitchFamily="50" charset="0"/>
              </a:rPr>
              <a:t>Ore 10.00 – 17.00</a:t>
            </a:r>
            <a:endParaRPr lang="it-IT" sz="1100" b="1" dirty="0">
              <a:solidFill>
                <a:srgbClr val="1B3864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038994-AD3B-DADA-B74B-D6BD1583101A}"/>
              </a:ext>
            </a:extLst>
          </p:cNvPr>
          <p:cNvSpPr txBox="1"/>
          <p:nvPr/>
        </p:nvSpPr>
        <p:spPr>
          <a:xfrm>
            <a:off x="4744708" y="905274"/>
            <a:ext cx="2328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1B3864"/>
                </a:solidFill>
                <a:latin typeface="Titillium" panose="00000500000000000000" pitchFamily="50" charset="0"/>
              </a:rPr>
              <a:t>12 maggio 2026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10AF79-7A2E-0561-E581-C77A2800B559}"/>
              </a:ext>
            </a:extLst>
          </p:cNvPr>
          <p:cNvSpPr txBox="1"/>
          <p:nvPr/>
        </p:nvSpPr>
        <p:spPr>
          <a:xfrm>
            <a:off x="2668361" y="1328282"/>
            <a:ext cx="37028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100" b="1" dirty="0">
                <a:solidFill>
                  <a:schemeClr val="tx2"/>
                </a:solidFill>
                <a:latin typeface="Titillium"/>
                <a:ea typeface="Calibri"/>
                <a:cs typeface="Calibri"/>
              </a:rPr>
              <a:t>Presso Lazio Innova Spazio Attivo </a:t>
            </a:r>
          </a:p>
          <a:p>
            <a:pPr algn="r"/>
            <a:r>
              <a:rPr lang="it-IT" sz="1100" b="1" dirty="0">
                <a:solidFill>
                  <a:schemeClr val="tx2"/>
                </a:solidFill>
                <a:latin typeface="Titillium"/>
                <a:ea typeface="Calibri"/>
                <a:cs typeface="Calibri"/>
              </a:rPr>
              <a:t>Rieti </a:t>
            </a:r>
            <a:r>
              <a:rPr lang="it-IT" sz="1100" b="1" dirty="0">
                <a:solidFill>
                  <a:schemeClr val="tx2"/>
                </a:solidFill>
                <a:latin typeface="Titillium"/>
                <a:cs typeface="Calibri"/>
              </a:rPr>
              <a:t>- Viale dell’Elettronica, snc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F768F5-04E9-19D6-185E-EA950128D831}"/>
              </a:ext>
            </a:extLst>
          </p:cNvPr>
          <p:cNvSpPr txBox="1"/>
          <p:nvPr/>
        </p:nvSpPr>
        <p:spPr>
          <a:xfrm>
            <a:off x="12041" y="1735646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CC014"/>
                </a:solidFill>
                <a:latin typeface="Titillium Bd" panose="00000800000000000000" pitchFamily="50" charset="0"/>
              </a:defRPr>
            </a:lvl1pPr>
          </a:lstStyle>
          <a:p>
            <a:pPr algn="ctr"/>
            <a:r>
              <a:rPr lang="it-IT" b="0" dirty="0">
                <a:solidFill>
                  <a:srgbClr val="1B3864"/>
                </a:solidFill>
              </a:rPr>
              <a:t>Autoimpiego </a:t>
            </a:r>
          </a:p>
          <a:p>
            <a:pPr algn="ctr"/>
            <a:r>
              <a:rPr lang="it-IT" b="0" dirty="0">
                <a:solidFill>
                  <a:srgbClr val="1B3864"/>
                </a:solidFill>
              </a:rPr>
              <a:t>e Imprenditoria femminile DAY  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89DC5AE-CE58-41C5-917D-CAB162F660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00" y="340432"/>
            <a:ext cx="6120000" cy="298099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AADA5B58-0685-C6AB-EA7E-7A08FFAC75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631" y="1087873"/>
            <a:ext cx="861621" cy="54514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051BA6-98D2-BE46-E870-30F47CA9D29B}"/>
              </a:ext>
            </a:extLst>
          </p:cNvPr>
          <p:cNvSpPr txBox="1"/>
          <p:nvPr/>
        </p:nvSpPr>
        <p:spPr>
          <a:xfrm>
            <a:off x="1952692" y="2498300"/>
            <a:ext cx="1785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1B3864"/>
                </a:solidFill>
                <a:latin typeface="Titillium" pitchFamily="2" charset="77"/>
              </a:rPr>
              <a:t>In collaborazione con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CFC2F103-66F1-CCDB-8375-63E4CFB528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137" y="2694500"/>
            <a:ext cx="813108" cy="27680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118A2C6-658C-087B-2024-3387B605D209}"/>
              </a:ext>
            </a:extLst>
          </p:cNvPr>
          <p:cNvSpPr txBox="1"/>
          <p:nvPr/>
        </p:nvSpPr>
        <p:spPr>
          <a:xfrm>
            <a:off x="5501707" y="2544466"/>
            <a:ext cx="13874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600" b="1" dirty="0">
                <a:solidFill>
                  <a:srgbClr val="1B3864"/>
                </a:solidFill>
                <a:latin typeface="Titillium" pitchFamily="2" charset="77"/>
              </a:rPr>
              <a:t>Con il patrocinio di 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5EF51BD-AF46-350F-5CEF-148586B50C50}"/>
              </a:ext>
            </a:extLst>
          </p:cNvPr>
          <p:cNvGrpSpPr/>
          <p:nvPr/>
        </p:nvGrpSpPr>
        <p:grpSpPr>
          <a:xfrm>
            <a:off x="2032554" y="2675019"/>
            <a:ext cx="2906096" cy="377585"/>
            <a:chOff x="3119188" y="3608962"/>
            <a:chExt cx="5017981" cy="651980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0039655-E36A-05B4-FF95-B22072080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9188" y="3760776"/>
              <a:ext cx="1404000" cy="38610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AC25A1E3-71F0-DD39-F60D-BD58ECFC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9447"/>
            <a:stretch>
              <a:fillRect/>
            </a:stretch>
          </p:blipFill>
          <p:spPr>
            <a:xfrm>
              <a:off x="4641085" y="3608962"/>
              <a:ext cx="778298" cy="651980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BCA504D1-2E37-4361-7ADF-1BE1E348F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67097" y="3716983"/>
              <a:ext cx="2248682" cy="468000"/>
            </a:xfrm>
            <a:prstGeom prst="rect">
              <a:avLst/>
            </a:prstGeom>
          </p:spPr>
        </p:pic>
        <p:pic>
          <p:nvPicPr>
            <p:cNvPr id="20" name="Elemento grafico 19">
              <a:extLst>
                <a:ext uri="{FF2B5EF4-FFF2-40B4-BE49-F238E27FC236}">
                  <a16:creationId xmlns:a16="http://schemas.microsoft.com/office/drawing/2014/main" id="{52CA5A0B-47E9-AF4D-C157-070D69EBCC1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93531" y="3653696"/>
              <a:ext cx="443638" cy="468001"/>
            </a:xfrm>
            <a:prstGeom prst="rect">
              <a:avLst/>
            </a:prstGeom>
          </p:spPr>
        </p:pic>
      </p:grpSp>
      <p:pic>
        <p:nvPicPr>
          <p:cNvPr id="21" name="Immagine 20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17BF2EE-714F-8FDC-7409-E8A7778365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2" y="2668872"/>
            <a:ext cx="1785939" cy="37528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9AA18BA-928F-4696-126E-0EC8DDB018C1}"/>
              </a:ext>
            </a:extLst>
          </p:cNvPr>
          <p:cNvSpPr txBox="1"/>
          <p:nvPr/>
        </p:nvSpPr>
        <p:spPr>
          <a:xfrm>
            <a:off x="1629937" y="3297849"/>
            <a:ext cx="359812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Programma </a:t>
            </a:r>
            <a:endParaRPr lang="it-IT" sz="1000" dirty="0">
              <a:solidFill>
                <a:srgbClr val="FFC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94F6575D-8EE2-A7EB-E2B7-C51987DCA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21099"/>
              </p:ext>
            </p:extLst>
          </p:nvPr>
        </p:nvGraphicFramePr>
        <p:xfrm>
          <a:off x="303530" y="3744170"/>
          <a:ext cx="6250940" cy="389025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17997">
                  <a:extLst>
                    <a:ext uri="{9D8B030D-6E8A-4147-A177-3AD203B41FA5}">
                      <a16:colId xmlns:a16="http://schemas.microsoft.com/office/drawing/2014/main" val="2337836642"/>
                    </a:ext>
                  </a:extLst>
                </a:gridCol>
                <a:gridCol w="3891221">
                  <a:extLst>
                    <a:ext uri="{9D8B030D-6E8A-4147-A177-3AD203B41FA5}">
                      <a16:colId xmlns:a16="http://schemas.microsoft.com/office/drawing/2014/main" val="4256010675"/>
                    </a:ext>
                  </a:extLst>
                </a:gridCol>
                <a:gridCol w="1441722">
                  <a:extLst>
                    <a:ext uri="{9D8B030D-6E8A-4147-A177-3AD203B41FA5}">
                      <a16:colId xmlns:a16="http://schemas.microsoft.com/office/drawing/2014/main" val="248872071"/>
                    </a:ext>
                  </a:extLst>
                </a:gridCol>
              </a:tblGrid>
              <a:tr h="465752"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09,30 – 17,00 </a:t>
                      </a: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+mn-ea"/>
                        <a:cs typeface="+mn-cs"/>
                      </a:endParaRP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 defTabSz="685800" rtl="0" eaLnBrk="1" latinLnBrk="0" hangingPunct="1">
                        <a:lnSpc>
                          <a:spcPct val="107000"/>
                        </a:lnSpc>
                        <a:buNone/>
                        <a:tabLst/>
                      </a:pPr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+mn-ea"/>
                        <a:cs typeface="+mn-cs"/>
                      </a:endParaRP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389846"/>
                  </a:ext>
                </a:extLst>
              </a:tr>
              <a:tr h="445296">
                <a:tc>
                  <a:txBody>
                    <a:bodyPr/>
                    <a:lstStyle/>
                    <a:p>
                      <a:pPr algn="ctr"/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Uffici di Spazio Attivo </a:t>
                      </a: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sz="105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+mn-ea"/>
                        <a:cs typeface="+mn-cs"/>
                      </a:endParaRPr>
                    </a:p>
                    <a:p>
                      <a:r>
                        <a:rPr lang="it-IT" sz="105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Presentazione del nuovo bando regionale Donne e Impresa a cura di Lazio Innova - Spazio Attivo Rieti ore riservato alle donne "D" senza limiti di età</a:t>
                      </a:r>
                    </a:p>
                    <a:p>
                      <a:endParaRPr lang="it-IT" sz="105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+mn-ea"/>
                        <a:cs typeface="+mn-cs"/>
                      </a:endParaRP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 defTabSz="685800" rtl="0" eaLnBrk="1" latinLnBrk="0" hangingPunct="1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Lazio Innova – Spazio Attivo Rieti 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7352881"/>
                  </a:ext>
                </a:extLst>
              </a:tr>
              <a:tr h="74477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Postazioni Orientamento</a:t>
                      </a:r>
                    </a:p>
                    <a:p>
                      <a:pPr algn="ctr"/>
                      <a:endParaRPr lang="it-IT" sz="10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+mn-ea"/>
                        <a:cs typeface="+mn-cs"/>
                      </a:endParaRP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Orientamento individuale al lavoro con focus sull’Autoimpiego </a:t>
                      </a: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</a:rPr>
                        <a:t>Sviluppo Lavoro Italia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551629"/>
                  </a:ext>
                </a:extLst>
              </a:tr>
              <a:tr h="622939"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1° piano corridoio </a:t>
                      </a: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Desk Informativo Ufficio Europa Regione Lazio opportunità di finanziamento con i fondi di Sviluppo e Investimenti Europei </a:t>
                      </a:r>
                    </a:p>
                    <a:p>
                      <a:endParaRPr lang="it-IT" sz="105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+mn-ea"/>
                        <a:cs typeface="+mn-cs"/>
                      </a:endParaRP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Ufficio Europa Regione Lazio 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3641995"/>
                  </a:ext>
                </a:extLst>
              </a:tr>
              <a:tr h="622939">
                <a:tc vMerge="1">
                  <a:txBody>
                    <a:bodyPr/>
                    <a:lstStyle/>
                    <a:p>
                      <a:pPr algn="ctr"/>
                      <a:endParaRPr lang="it-IT" sz="90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1825" marR="51825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Desk informativo del Centro per l’impiego di Rieti, servizi, opportunità e orientamento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it-IT" sz="1050" b="0" i="0" kern="100" dirty="0">
                        <a:solidFill>
                          <a:schemeClr val="bg1"/>
                        </a:solidFill>
                        <a:effectLst/>
                        <a:latin typeface="Titillium Lt" pitchFamily="2" charset="77"/>
                        <a:ea typeface="+mn-ea"/>
                        <a:cs typeface="+mn-cs"/>
                      </a:endParaRPr>
                    </a:p>
                  </a:txBody>
                  <a:tcPr marL="51825" marR="518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 defTabSz="685800" rtl="0" eaLnBrk="1" latinLnBrk="0" hangingPunct="1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CPI di Rieti 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016739"/>
                  </a:ext>
                </a:extLst>
              </a:tr>
              <a:tr h="633758">
                <a:tc vMerge="1">
                  <a:txBody>
                    <a:bodyPr/>
                    <a:lstStyle/>
                    <a:p>
                      <a:pPr algn="ctr"/>
                      <a:endParaRPr lang="it-IT" sz="900" b="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25" marR="51825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Desk Informativo Cooperativa </a:t>
                      </a:r>
                      <a:r>
                        <a:rPr lang="it-IT" sz="1050" b="0" i="0" kern="100" dirty="0" err="1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Folias</a:t>
                      </a:r>
                      <a:r>
                        <a:rPr lang="it-IT" sz="105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 Monterotondo offerta di attività formative e di accompagnamento al lavoro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50" b="0" i="0" kern="100" dirty="0">
                          <a:solidFill>
                            <a:srgbClr val="242424"/>
                          </a:solidFill>
                          <a:effectLst/>
                          <a:latin typeface="Titillium Lt" pitchFamily="2" charset="77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050" b="0" i="0" kern="100" dirty="0">
                        <a:effectLst/>
                        <a:latin typeface="Titillium Lt" pitchFamily="2" charset="77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488" indent="0" algn="l" defTabSz="685800" rtl="0" eaLnBrk="1" latinLnBrk="0" hangingPunct="1">
                        <a:lnSpc>
                          <a:spcPct val="107000"/>
                        </a:lnSpc>
                        <a:buNone/>
                        <a:tabLst/>
                      </a:pP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Cooperativa </a:t>
                      </a:r>
                      <a:r>
                        <a:rPr lang="it-IT" sz="1000" b="0" i="0" kern="100" dirty="0" err="1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Folias</a:t>
                      </a:r>
                      <a:r>
                        <a:rPr lang="it-IT" sz="1000" b="0" i="0" kern="100" dirty="0">
                          <a:solidFill>
                            <a:schemeClr val="bg1"/>
                          </a:solidFill>
                          <a:effectLst/>
                          <a:latin typeface="Titillium L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1825" marR="51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5406179"/>
                  </a:ext>
                </a:extLst>
              </a:tr>
            </a:tbl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41EF586E-A793-9501-ED5C-F1D75F86D062}"/>
              </a:ext>
            </a:extLst>
          </p:cNvPr>
          <p:cNvSpPr/>
          <p:nvPr/>
        </p:nvSpPr>
        <p:spPr>
          <a:xfrm>
            <a:off x="0" y="9511389"/>
            <a:ext cx="6858000" cy="43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32" dirty="0"/>
          </a:p>
        </p:txBody>
      </p:sp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F1A02EA6-30C2-EF25-7DB6-A6C560611B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07521" y="9600926"/>
            <a:ext cx="2344696" cy="252000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197CBBE2-B6BA-D23E-E68F-97DBDE672C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01725" y="3205551"/>
            <a:ext cx="534251" cy="3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16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796</Words>
  <Application>Microsoft Office PowerPoint</Application>
  <PresentationFormat>A4 (21x29,7 cm)</PresentationFormat>
  <Paragraphs>104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Titillium</vt:lpstr>
      <vt:lpstr>Titillium Lt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Rovelli</dc:creator>
  <cp:lastModifiedBy>Maria Gabriella Guadalupi</cp:lastModifiedBy>
  <cp:revision>2</cp:revision>
  <dcterms:created xsi:type="dcterms:W3CDTF">2026-04-24T09:42:28Z</dcterms:created>
  <dcterms:modified xsi:type="dcterms:W3CDTF">2026-04-29T14:22:54Z</dcterms:modified>
</cp:coreProperties>
</file>