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8" r:id="rId5"/>
    <p:sldId id="260" r:id="rId6"/>
    <p:sldId id="261" r:id="rId7"/>
    <p:sldId id="262" r:id="rId8"/>
  </p:sldIdLst>
  <p:sldSz cx="15113000" cy="21374100"/>
  <p:notesSz cx="6742113" cy="9875838"/>
  <p:embeddedFontLst>
    <p:embeddedFont>
      <p:font typeface="Abadi" panose="020B0604020104020204" pitchFamily="34" charset="0"/>
      <p:regular r:id="rId10"/>
      <p:bold r:id="rId11"/>
      <p:italic r:id="rId12"/>
      <p:boldItalic r:id="rId13"/>
    </p:embeddedFont>
    <p:embeddedFont>
      <p:font typeface="Sugo Display" panose="020B0604020202020204" charset="-94"/>
      <p:regular r:id="rId14"/>
    </p:embeddedFont>
    <p:embeddedFont>
      <p:font typeface="Sugo Display Italics" panose="020B0604020202020204" charset="-9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8" userDrawn="1">
          <p15:clr>
            <a:srgbClr val="A4A3A4"/>
          </p15:clr>
        </p15:guide>
        <p15:guide id="2" pos="8888" userDrawn="1">
          <p15:clr>
            <a:srgbClr val="A4A3A4"/>
          </p15:clr>
        </p15:guide>
        <p15:guide id="3" pos="632" userDrawn="1">
          <p15:clr>
            <a:srgbClr val="A4A3A4"/>
          </p15:clr>
        </p15:guide>
        <p15:guide id="4" pos="4760" userDrawn="1">
          <p15:clr>
            <a:srgbClr val="A4A3A4"/>
          </p15:clr>
        </p15:guide>
        <p15:guide id="5" orient="horz" pos="12972" userDrawn="1">
          <p15:clr>
            <a:srgbClr val="A4A3A4"/>
          </p15:clr>
        </p15:guide>
        <p15:guide id="6" orient="horz" pos="67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F9C"/>
    <a:srgbClr val="1F497D"/>
    <a:srgbClr val="E77F56"/>
    <a:srgbClr val="5B6268"/>
    <a:srgbClr val="263037"/>
    <a:srgbClr val="039540"/>
    <a:srgbClr val="000000"/>
    <a:srgbClr val="454861"/>
    <a:srgbClr val="007100"/>
    <a:srgbClr val="FFD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6E5FC-9CDA-41F1-AE6C-3692F79193DB}" v="1" dt="2026-06-25T09:47:47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>
        <p:scale>
          <a:sx n="40" d="100"/>
          <a:sy n="40" d="100"/>
        </p:scale>
        <p:origin x="1296" y="-700"/>
      </p:cViewPr>
      <p:guideLst>
        <p:guide orient="horz" pos="1068"/>
        <p:guide pos="8888"/>
        <p:guide pos="632"/>
        <p:guide pos="4760"/>
        <p:guide orient="horz" pos="12972"/>
        <p:guide orient="horz" pos="67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bretta Lo Bianco" userId="143ae16e-6922-4ce2-9438-702edf89c435" providerId="ADAL" clId="{FA1B62E5-D379-40DF-A068-F33B296B9FCC}"/>
    <pc:docChg chg="modSld modNotesMaster">
      <pc:chgData name="Ombretta Lo Bianco" userId="143ae16e-6922-4ce2-9438-702edf89c435" providerId="ADAL" clId="{FA1B62E5-D379-40DF-A068-F33B296B9FCC}" dt="2026-06-25T09:53:41.022" v="1" actId="6549"/>
      <pc:docMkLst>
        <pc:docMk/>
      </pc:docMkLst>
      <pc:sldChg chg="modSp mod">
        <pc:chgData name="Ombretta Lo Bianco" userId="143ae16e-6922-4ce2-9438-702edf89c435" providerId="ADAL" clId="{FA1B62E5-D379-40DF-A068-F33B296B9FCC}" dt="2026-06-25T09:53:41.022" v="1" actId="6549"/>
        <pc:sldMkLst>
          <pc:docMk/>
          <pc:sldMk cId="1491557281" sldId="260"/>
        </pc:sldMkLst>
        <pc:spChg chg="mod">
          <ac:chgData name="Ombretta Lo Bianco" userId="143ae16e-6922-4ce2-9438-702edf89c435" providerId="ADAL" clId="{FA1B62E5-D379-40DF-A068-F33B296B9FCC}" dt="2026-06-25T09:53:41.022" v="1" actId="6549"/>
          <ac:spMkLst>
            <pc:docMk/>
            <pc:sldMk cId="1491557281" sldId="260"/>
            <ac:spMk id="18" creationId="{2BCC8279-A2E0-36B0-BE0D-E24D0905B0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ACD1-55AE-A146-81DC-6A7E22B6CBDE}" type="datetimeFigureOut">
              <a:rPr lang="it-IT" smtClean="0"/>
              <a:t>25/06/2026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235075"/>
            <a:ext cx="23542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21B6-2B44-1A4A-BA59-B0FA688BD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75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21B6-2B44-1A4A-BA59-B0FA688BDA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73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21B6-2B44-1A4A-BA59-B0FA688BDAA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58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21B6-2B44-1A4A-BA59-B0FA688BDAA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23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hyperlink" Target="https://forms.gle/ApERyyeuZUBjLZxC8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tiff"/><Relationship Id="rId10" Type="http://schemas.openxmlformats.org/officeDocument/2006/relationships/hyperlink" Target="https://forms.gle/qMj42CRxDPt8kSCh9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E26EC-E314-21C0-FBBF-BC87C34BD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EE94899-DBD4-ECAE-D196-36DBB7032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/>
          <a:stretch>
            <a:fillRect/>
          </a:stretch>
        </p:blipFill>
        <p:spPr>
          <a:xfrm>
            <a:off x="0" y="2819198"/>
            <a:ext cx="15113000" cy="7867851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7E3C8ACF-5C22-0FBA-5F24-041002E12E89}"/>
              </a:ext>
            </a:extLst>
          </p:cNvPr>
          <p:cNvSpPr txBox="1"/>
          <p:nvPr/>
        </p:nvSpPr>
        <p:spPr>
          <a:xfrm>
            <a:off x="979948" y="1884717"/>
            <a:ext cx="583790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3200">
                <a:solidFill>
                  <a:schemeClr val="tx2"/>
                </a:solidFill>
                <a:latin typeface="Sugo Display"/>
                <a:ea typeface="Sugo Display"/>
                <a:cs typeface="Sugo Display"/>
                <a:sym typeface="Sugo Display"/>
              </a:rPr>
              <a:t>OLTRE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B284A4C-8B43-2D53-508B-FA1CE2BF4459}"/>
              </a:ext>
            </a:extLst>
          </p:cNvPr>
          <p:cNvSpPr txBox="1"/>
          <p:nvPr/>
        </p:nvSpPr>
        <p:spPr>
          <a:xfrm>
            <a:off x="4748385" y="1884716"/>
            <a:ext cx="838663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3200">
                <a:solidFill>
                  <a:schemeClr val="tx2"/>
                </a:solidFill>
                <a:latin typeface="Sugo Display"/>
                <a:ea typeface="Sugo Display"/>
                <a:cs typeface="Sugo Display"/>
              </a:defRPr>
            </a:lvl1pPr>
          </a:lstStyle>
          <a:p>
            <a:r>
              <a:rPr lang="en-US" dirty="0">
                <a:sym typeface="Sugo Display"/>
              </a:rPr>
              <a:t>LE BARRIERE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EACC4D58-18D7-BE7E-8A2C-F16B3FB2B203}"/>
              </a:ext>
            </a:extLst>
          </p:cNvPr>
          <p:cNvSpPr txBox="1"/>
          <p:nvPr/>
        </p:nvSpPr>
        <p:spPr>
          <a:xfrm>
            <a:off x="952806" y="3346818"/>
            <a:ext cx="9681422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3200">
                <a:solidFill>
                  <a:schemeClr val="tx2"/>
                </a:solidFill>
                <a:latin typeface="Sugo Display"/>
                <a:ea typeface="Sugo Display"/>
                <a:cs typeface="Sugo Display"/>
              </a:defRPr>
            </a:lvl1pPr>
          </a:lstStyle>
          <a:p>
            <a:r>
              <a:rPr lang="it-IT" sz="16600">
                <a:solidFill>
                  <a:srgbClr val="5B6268"/>
                </a:solidFill>
              </a:rPr>
              <a:t>INCLUSION</a:t>
            </a:r>
            <a:endParaRPr lang="en-US" sz="11500">
              <a:solidFill>
                <a:srgbClr val="5B6268"/>
              </a:solidFill>
              <a:sym typeface="Sugo Display Italic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213F89BE-D956-EAB7-BD77-DF4F86E43F8C}"/>
              </a:ext>
            </a:extLst>
          </p:cNvPr>
          <p:cNvSpPr txBox="1"/>
          <p:nvPr/>
        </p:nvSpPr>
        <p:spPr>
          <a:xfrm>
            <a:off x="3396896" y="7277189"/>
            <a:ext cx="1066799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3200">
                <a:solidFill>
                  <a:schemeClr val="tx2"/>
                </a:solidFill>
                <a:latin typeface="Sugo Display"/>
                <a:ea typeface="Sugo Display"/>
                <a:cs typeface="Sugo Display"/>
              </a:defRPr>
            </a:lvl1pPr>
          </a:lstStyle>
          <a:p>
            <a:pPr algn="r"/>
            <a:r>
              <a:rPr lang="en-US" sz="8000">
                <a:sym typeface="Sugo Display"/>
              </a:rPr>
              <a:t>29 </a:t>
            </a:r>
            <a:r>
              <a:rPr lang="en-US" sz="8000" err="1">
                <a:sym typeface="Sugo Display"/>
              </a:rPr>
              <a:t>giugno</a:t>
            </a:r>
            <a:r>
              <a:rPr lang="en-US" sz="8000">
                <a:sym typeface="Sugo Display"/>
              </a:rPr>
              <a:t> – 1° </a:t>
            </a:r>
            <a:r>
              <a:rPr lang="en-US" sz="8000" err="1">
                <a:sym typeface="Sugo Display"/>
              </a:rPr>
              <a:t>luglio</a:t>
            </a:r>
            <a:r>
              <a:rPr lang="en-US" sz="8000">
                <a:sym typeface="Sugo Display"/>
              </a:rPr>
              <a:t> 2026</a:t>
            </a:r>
          </a:p>
          <a:p>
            <a:pPr algn="r"/>
            <a:r>
              <a:rPr lang="en-US" sz="5400" err="1">
                <a:sym typeface="Sugo Display"/>
              </a:rPr>
              <a:t>Servizio</a:t>
            </a:r>
            <a:r>
              <a:rPr lang="en-US" sz="5400">
                <a:sym typeface="Sugo Display"/>
              </a:rPr>
              <a:t> XII CPI di Palermo e </a:t>
            </a:r>
            <a:r>
              <a:rPr lang="en-US" sz="5400" err="1">
                <a:sym typeface="Sugo Display"/>
              </a:rPr>
              <a:t>Monreale</a:t>
            </a:r>
            <a:endParaRPr lang="en-US" sz="5400">
              <a:sym typeface="Sugo Display"/>
            </a:endParaRPr>
          </a:p>
          <a:p>
            <a:pPr algn="r"/>
            <a:r>
              <a:rPr lang="en-US" sz="5400">
                <a:sym typeface="Sugo Display"/>
              </a:rPr>
              <a:t>Via Praga, 29 </a:t>
            </a:r>
            <a:r>
              <a:rPr lang="en-US" sz="6600">
                <a:sym typeface="Sugo Display"/>
              </a:rPr>
              <a:t>Palermo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EFED8A8-C17F-2108-1521-B2002196DD93}"/>
              </a:ext>
            </a:extLst>
          </p:cNvPr>
          <p:cNvSpPr txBox="1"/>
          <p:nvPr/>
        </p:nvSpPr>
        <p:spPr>
          <a:xfrm>
            <a:off x="971103" y="11417485"/>
            <a:ext cx="13138597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600" dirty="0">
                <a:solidFill>
                  <a:srgbClr val="1F497D"/>
                </a:solidFill>
                <a:latin typeface="Abadi" panose="020B0604020104020204" pitchFamily="34" charset="0"/>
              </a:rPr>
              <a:t>Il Servizio XII - Centro per l’Impiego di Palermo e Monreale, in collaborazione con Sviluppo Lavoro Italia e con il Comune di Palermo organizza l’</a:t>
            </a:r>
            <a:r>
              <a:rPr lang="it-IT" sz="2600" dirty="0" err="1">
                <a:solidFill>
                  <a:srgbClr val="1F497D"/>
                </a:solidFill>
                <a:latin typeface="Abadi" panose="020B0604020104020204" pitchFamily="34" charset="0"/>
              </a:rPr>
              <a:t>Inclusion</a:t>
            </a:r>
            <a:r>
              <a:rPr lang="it-IT" sz="2600" dirty="0">
                <a:solidFill>
                  <a:srgbClr val="1F497D"/>
                </a:solidFill>
                <a:latin typeface="Abadi" panose="020B0604020104020204" pitchFamily="34" charset="0"/>
              </a:rPr>
              <a:t> Week Palermo: tre giorni dedicati all’inclusione socio-lavorativa e alla valorizzazione delle competenze delle persone con disabilità, in condizione di fragilità, dei detenuti e delle persone in esecuzione penale esterna.</a:t>
            </a:r>
          </a:p>
          <a:p>
            <a:pPr algn="just"/>
            <a:endParaRPr lang="it-IT" sz="2600" dirty="0">
              <a:solidFill>
                <a:srgbClr val="1F497D"/>
              </a:solidFill>
              <a:latin typeface="Abadi" panose="020B0604020104020204" pitchFamily="34" charset="0"/>
            </a:endParaRPr>
          </a:p>
          <a:p>
            <a:pPr algn="just"/>
            <a:r>
              <a:rPr lang="it-IT" sz="2600" dirty="0">
                <a:solidFill>
                  <a:srgbClr val="1F497D"/>
                </a:solidFill>
                <a:latin typeface="Abadi" panose="020B0604020104020204" pitchFamily="34" charset="0"/>
              </a:rPr>
              <a:t>Dal 29 giugno al 1° luglio, istituzioni, servizi per il lavoro, imprese, enti del territorio e Terzo settore si incontrano per rafforzare reti, strumenti e opportunità di inserimento.</a:t>
            </a:r>
          </a:p>
          <a:p>
            <a:pPr algn="just"/>
            <a:endParaRPr lang="it-IT" sz="2600" dirty="0">
              <a:solidFill>
                <a:srgbClr val="1F497D"/>
              </a:solidFill>
              <a:latin typeface="Abadi" panose="020B0604020104020204" pitchFamily="34" charset="0"/>
            </a:endParaRPr>
          </a:p>
          <a:p>
            <a:pPr algn="just"/>
            <a:r>
              <a:rPr lang="it-IT" sz="2600" dirty="0">
                <a:solidFill>
                  <a:srgbClr val="1F497D"/>
                </a:solidFill>
                <a:latin typeface="Abadi" panose="020B0604020104020204" pitchFamily="34" charset="0"/>
              </a:rPr>
              <a:t>Il programma prevede seminari, momenti di recruiting e attività di sensibilizzazione rivolte alle aziende e ai consulenti del lavoro.</a:t>
            </a:r>
          </a:p>
          <a:p>
            <a:pPr algn="just"/>
            <a:r>
              <a:rPr lang="it-IT" sz="2600" dirty="0">
                <a:solidFill>
                  <a:srgbClr val="1F497D"/>
                </a:solidFill>
                <a:latin typeface="Abadi" panose="020B0604020104020204" pitchFamily="34" charset="0"/>
              </a:rPr>
              <a:t>Al centro dell’iniziativa: il collocamento mirato, il ruolo dei servizi territoriali, le misure per l’inserimento lavorativo dei disabili e delle persone detenute, i tirocini di inclusione sociale.</a:t>
            </a:r>
          </a:p>
          <a:p>
            <a:pPr algn="just"/>
            <a:endParaRPr lang="it-IT" sz="2600" dirty="0">
              <a:solidFill>
                <a:srgbClr val="1F497D"/>
              </a:solidFill>
              <a:latin typeface="Abadi" panose="020B0604020104020204" pitchFamily="34" charset="0"/>
            </a:endParaRPr>
          </a:p>
          <a:p>
            <a:pPr algn="just"/>
            <a:r>
              <a:rPr lang="it-IT" sz="2600" dirty="0">
                <a:solidFill>
                  <a:srgbClr val="1F497D"/>
                </a:solidFill>
                <a:latin typeface="Abadi" panose="020B0604020104020204" pitchFamily="34" charset="0"/>
              </a:rPr>
              <a:t>Un’occasione per condividere procedure, esperienze e bisogni, favorendo un dialogo operativo tra tutti gli attori coinvolti.</a:t>
            </a:r>
          </a:p>
          <a:p>
            <a:pPr algn="just"/>
            <a:r>
              <a:rPr lang="it-IT" sz="2600" dirty="0">
                <a:solidFill>
                  <a:srgbClr val="1F497D"/>
                </a:solidFill>
                <a:latin typeface="Abadi" panose="020B0604020104020204" pitchFamily="34" charset="0"/>
              </a:rPr>
              <a:t>Tre giornate per costruire percorsi più accessibili, inclusivi e vicini alle persone e al territorio.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B50861E-88C1-8A54-FCB4-4A50E08FCF20}"/>
              </a:ext>
            </a:extLst>
          </p:cNvPr>
          <p:cNvGrpSpPr/>
          <p:nvPr/>
        </p:nvGrpSpPr>
        <p:grpSpPr>
          <a:xfrm>
            <a:off x="5284795" y="18834884"/>
            <a:ext cx="8695609" cy="1814990"/>
            <a:chOff x="3086464" y="16862761"/>
            <a:chExt cx="8695609" cy="1814990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6B9DCA9-7E50-7D4B-F62A-A8F75C8754D4}"/>
                </a:ext>
              </a:extLst>
            </p:cNvPr>
            <p:cNvGrpSpPr/>
            <p:nvPr/>
          </p:nvGrpSpPr>
          <p:grpSpPr>
            <a:xfrm>
              <a:off x="3086464" y="16862761"/>
              <a:ext cx="8695609" cy="1814990"/>
              <a:chOff x="1102706" y="18172828"/>
              <a:chExt cx="8695609" cy="1814990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2CEDACFD-A069-24A0-2A83-DD456CE68375}"/>
                  </a:ext>
                </a:extLst>
              </p:cNvPr>
              <p:cNvSpPr/>
              <p:nvPr/>
            </p:nvSpPr>
            <p:spPr>
              <a:xfrm>
                <a:off x="8023892" y="18172828"/>
                <a:ext cx="1774423" cy="1778870"/>
              </a:xfrm>
              <a:custGeom>
                <a:avLst/>
                <a:gdLst/>
                <a:ahLst/>
                <a:cxnLst/>
                <a:rect l="l" t="t" r="r" b="b"/>
                <a:pathLst>
                  <a:path w="2222635" h="2228206">
                    <a:moveTo>
                      <a:pt x="0" y="0"/>
                    </a:moveTo>
                    <a:lnTo>
                      <a:pt x="2222635" y="0"/>
                    </a:lnTo>
                    <a:lnTo>
                      <a:pt x="2222635" y="2228206"/>
                    </a:lnTo>
                    <a:lnTo>
                      <a:pt x="0" y="22282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>
                  <a:solidFill>
                    <a:srgbClr val="5B6268"/>
                  </a:solidFill>
                </a:endParaRPr>
              </a:p>
            </p:txBody>
          </p:sp>
          <p:sp>
            <p:nvSpPr>
              <p:cNvPr id="27" name="TextBox 40">
                <a:extLst>
                  <a:ext uri="{FF2B5EF4-FFF2-40B4-BE49-F238E27FC236}">
                    <a16:creationId xmlns:a16="http://schemas.microsoft.com/office/drawing/2014/main" id="{81A4FA33-DD48-1DA5-229E-79B11B7907EB}"/>
                  </a:ext>
                </a:extLst>
              </p:cNvPr>
              <p:cNvSpPr txBox="1"/>
              <p:nvPr/>
            </p:nvSpPr>
            <p:spPr>
              <a:xfrm>
                <a:off x="1102706" y="19500505"/>
                <a:ext cx="6519332" cy="4873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3750"/>
                  </a:lnSpc>
                  <a:spcBef>
                    <a:spcPct val="0"/>
                  </a:spcBef>
                </a:pPr>
                <a:r>
                  <a:rPr lang="en-US" sz="3713" err="1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oppure</a:t>
                </a:r>
                <a:r>
                  <a:rPr lang="en-US" sz="3713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 </a:t>
                </a:r>
                <a:r>
                  <a:rPr lang="en-US" sz="3713" err="1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scansiona</a:t>
                </a:r>
                <a:r>
                  <a:rPr lang="en-US" sz="3713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 il QR per </a:t>
                </a:r>
                <a:r>
                  <a:rPr lang="en-US" sz="3713" err="1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candidarti</a:t>
                </a:r>
                <a:endParaRPr lang="en-US" sz="3713">
                  <a:solidFill>
                    <a:srgbClr val="1F497D"/>
                  </a:solidFill>
                  <a:latin typeface="Sugo Display"/>
                  <a:ea typeface="Sugo Display"/>
                  <a:cs typeface="Sugo Display"/>
                  <a:sym typeface="Sugo Display"/>
                </a:endParaRPr>
              </a:p>
            </p:txBody>
          </p:sp>
          <p:sp>
            <p:nvSpPr>
              <p:cNvPr id="28" name="TextBox 41">
                <a:extLst>
                  <a:ext uri="{FF2B5EF4-FFF2-40B4-BE49-F238E27FC236}">
                    <a16:creationId xmlns:a16="http://schemas.microsoft.com/office/drawing/2014/main" id="{71705A39-669F-7B7C-D2E4-245D2EBE6EBA}"/>
                  </a:ext>
                </a:extLst>
              </p:cNvPr>
              <p:cNvSpPr txBox="1"/>
              <p:nvPr/>
            </p:nvSpPr>
            <p:spPr>
              <a:xfrm>
                <a:off x="3583774" y="18770410"/>
                <a:ext cx="4295103" cy="8116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6231"/>
                  </a:lnSpc>
                  <a:spcBef>
                    <a:spcPct val="0"/>
                  </a:spcBef>
                </a:pPr>
                <a:r>
                  <a:rPr lang="en-US" sz="6600" dirty="0">
                    <a:solidFill>
                      <a:srgbClr val="5B6268"/>
                    </a:solidFill>
                    <a:latin typeface="Sugo Display"/>
                    <a:sym typeface="Sugo Display Italics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CANDIDATI ORA</a:t>
                </a:r>
                <a:endParaRPr lang="en-US" sz="6600" dirty="0">
                  <a:solidFill>
                    <a:srgbClr val="5B6268"/>
                  </a:solidFill>
                  <a:latin typeface="Sugo Display"/>
                  <a:sym typeface="Sugo Display Italics"/>
                </a:endParaRPr>
              </a:p>
            </p:txBody>
          </p:sp>
        </p:grp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1083B535-6DB8-A669-FEE3-CE599EE717CE}"/>
                </a:ext>
              </a:extLst>
            </p:cNvPr>
            <p:cNvSpPr txBox="1"/>
            <p:nvPr/>
          </p:nvSpPr>
          <p:spPr>
            <a:xfrm>
              <a:off x="4946514" y="16912104"/>
              <a:ext cx="4735481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3750"/>
                </a:lnSpc>
                <a:spcBef>
                  <a:spcPct val="0"/>
                </a:spcBef>
              </a:pPr>
              <a:r>
                <a:rPr lang="en-US" sz="3713" dirty="0" err="1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Registrati</a:t>
              </a:r>
              <a:r>
                <a:rPr lang="en-US" sz="3713" dirty="0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 al </a:t>
              </a:r>
              <a:r>
                <a:rPr lang="en-US" sz="3713" dirty="0" err="1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seguente</a:t>
              </a:r>
              <a:r>
                <a:rPr lang="en-US" sz="3713" dirty="0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 link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9C0575-D61E-83B6-9A64-24295A62B3D9}"/>
              </a:ext>
            </a:extLst>
          </p:cNvPr>
          <p:cNvSpPr txBox="1"/>
          <p:nvPr/>
        </p:nvSpPr>
        <p:spPr>
          <a:xfrm>
            <a:off x="831989" y="5137574"/>
            <a:ext cx="391639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800">
                <a:solidFill>
                  <a:srgbClr val="5B6268"/>
                </a:solidFill>
                <a:latin typeface="Sugo Display"/>
              </a:rPr>
              <a:t>WEEK</a:t>
            </a:r>
            <a:endParaRPr lang="it-IT" sz="16600">
              <a:solidFill>
                <a:srgbClr val="5B6268"/>
              </a:solidFill>
              <a:latin typeface="Sugo Display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BFE9CC4-2349-68F7-C43E-4CD1A8463E86}"/>
              </a:ext>
            </a:extLst>
          </p:cNvPr>
          <p:cNvGrpSpPr/>
          <p:nvPr/>
        </p:nvGrpSpPr>
        <p:grpSpPr>
          <a:xfrm>
            <a:off x="1016848" y="427629"/>
            <a:ext cx="12801359" cy="1100379"/>
            <a:chOff x="-769651" y="594390"/>
            <a:chExt cx="14470004" cy="1218958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C36C38B1-B252-C9F7-CA60-A44292FA2804}"/>
                </a:ext>
              </a:extLst>
            </p:cNvPr>
            <p:cNvGrpSpPr/>
            <p:nvPr/>
          </p:nvGrpSpPr>
          <p:grpSpPr>
            <a:xfrm>
              <a:off x="-769651" y="594390"/>
              <a:ext cx="14470004" cy="1218958"/>
              <a:chOff x="1003300" y="565165"/>
              <a:chExt cx="14860758" cy="1218958"/>
            </a:xfrm>
          </p:grpSpPr>
          <p:grpSp>
            <p:nvGrpSpPr>
              <p:cNvPr id="14" name="Gruppo 13">
                <a:extLst>
                  <a:ext uri="{FF2B5EF4-FFF2-40B4-BE49-F238E27FC236}">
                    <a16:creationId xmlns:a16="http://schemas.microsoft.com/office/drawing/2014/main" id="{9F7976BC-3429-4593-6C79-29FB24B2EE4E}"/>
                  </a:ext>
                </a:extLst>
              </p:cNvPr>
              <p:cNvGrpSpPr/>
              <p:nvPr/>
            </p:nvGrpSpPr>
            <p:grpSpPr>
              <a:xfrm>
                <a:off x="1003300" y="565165"/>
                <a:ext cx="14860758" cy="1218958"/>
                <a:chOff x="1003300" y="565165"/>
                <a:chExt cx="14860758" cy="1218958"/>
              </a:xfrm>
            </p:grpSpPr>
            <p:grpSp>
              <p:nvGrpSpPr>
                <p:cNvPr id="15" name="Gruppo 14">
                  <a:extLst>
                    <a:ext uri="{FF2B5EF4-FFF2-40B4-BE49-F238E27FC236}">
                      <a16:creationId xmlns:a16="http://schemas.microsoft.com/office/drawing/2014/main" id="{768D15E9-E2F5-3DCF-E210-4514FFB2F586}"/>
                    </a:ext>
                  </a:extLst>
                </p:cNvPr>
                <p:cNvGrpSpPr/>
                <p:nvPr/>
              </p:nvGrpSpPr>
              <p:grpSpPr>
                <a:xfrm>
                  <a:off x="1003300" y="572162"/>
                  <a:ext cx="14860758" cy="1211961"/>
                  <a:chOff x="673227" y="550630"/>
                  <a:chExt cx="14860758" cy="1211961"/>
                </a:xfrm>
              </p:grpSpPr>
              <p:pic>
                <p:nvPicPr>
                  <p:cNvPr id="17" name="Elemento grafico 16">
                    <a:extLst>
                      <a:ext uri="{FF2B5EF4-FFF2-40B4-BE49-F238E27FC236}">
                        <a16:creationId xmlns:a16="http://schemas.microsoft.com/office/drawing/2014/main" id="{704EEA38-954B-0946-63A5-FD0649B988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227" y="550630"/>
                    <a:ext cx="5350921" cy="1211961"/>
                  </a:xfrm>
                  <a:prstGeom prst="rect">
                    <a:avLst/>
                  </a:prstGeom>
                </p:spPr>
              </p:pic>
              <p:pic>
                <p:nvPicPr>
                  <p:cNvPr id="18" name="Immagine 17">
                    <a:extLst>
                      <a:ext uri="{FF2B5EF4-FFF2-40B4-BE49-F238E27FC236}">
                        <a16:creationId xmlns:a16="http://schemas.microsoft.com/office/drawing/2014/main" id="{46587A08-70A6-0AA3-6063-9B41CF4735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606026" y="749740"/>
                    <a:ext cx="1927959" cy="84830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Immagine 15">
                  <a:extLst>
                    <a:ext uri="{FF2B5EF4-FFF2-40B4-BE49-F238E27FC236}">
                      <a16:creationId xmlns:a16="http://schemas.microsoft.com/office/drawing/2014/main" id="{CA00633B-79AA-5BD5-DA71-143A49B09B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7434" y="565165"/>
                  <a:ext cx="1057306" cy="1027922"/>
                </a:xfrm>
                <a:prstGeom prst="rect">
                  <a:avLst/>
                </a:prstGeom>
              </p:spPr>
            </p:pic>
          </p:grpSp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148CB42B-5E6B-FB3C-2EAE-85DE7843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97291" y="644179"/>
                <a:ext cx="2028600" cy="828000"/>
              </a:xfrm>
              <a:prstGeom prst="rect">
                <a:avLst/>
              </a:prstGeom>
            </p:spPr>
          </p:pic>
        </p:grpSp>
        <p:pic>
          <p:nvPicPr>
            <p:cNvPr id="4" name="Immagine 3" descr="Immagine che contiene testo, Carattere, chiave inglese, strumento&#10;&#10;Il contenuto generato dall'IA potrebbe non essere corretto.">
              <a:extLst>
                <a:ext uri="{FF2B5EF4-FFF2-40B4-BE49-F238E27FC236}">
                  <a16:creationId xmlns:a16="http://schemas.microsoft.com/office/drawing/2014/main" id="{394A5DCC-B114-1984-5B37-6088FC2AF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8188" y="747404"/>
              <a:ext cx="1041259" cy="954488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F10BF700-89C7-21DB-0927-5E0982D176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799213" y="8530472"/>
            <a:ext cx="3306273" cy="1599809"/>
          </a:xfrm>
          <a:prstGeom prst="rect">
            <a:avLst/>
          </a:prstGeom>
        </p:spPr>
      </p:pic>
      <p:pic>
        <p:nvPicPr>
          <p:cNvPr id="2" name="Immagine 1" descr="Immagine che contiene modello, bianco, pixel, design&#10;&#10;Il contenuto generato dall'IA potrebbe non essere corretto.">
            <a:extLst>
              <a:ext uri="{FF2B5EF4-FFF2-40B4-BE49-F238E27FC236}">
                <a16:creationId xmlns:a16="http://schemas.microsoft.com/office/drawing/2014/main" id="{E4456CA4-E708-2DD7-FB90-AB03A693A5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100" y="19046967"/>
            <a:ext cx="1523487" cy="146988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52A4C14-E49F-4023-9F58-9F14969245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10" y="423598"/>
            <a:ext cx="1216398" cy="12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1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3BEAE-F1F9-81D5-7A3A-F898C6687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B1FD35-8F29-918F-A375-E8DBA44F8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4" b="33960"/>
          <a:stretch>
            <a:fillRect/>
          </a:stretch>
        </p:blipFill>
        <p:spPr>
          <a:xfrm>
            <a:off x="0" y="17895851"/>
            <a:ext cx="15113000" cy="349729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3562B2-E548-F668-FEFD-90DC1F679265}"/>
              </a:ext>
            </a:extLst>
          </p:cNvPr>
          <p:cNvSpPr txBox="1"/>
          <p:nvPr/>
        </p:nvSpPr>
        <p:spPr>
          <a:xfrm>
            <a:off x="4313313" y="2421686"/>
            <a:ext cx="5893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solidFill>
                  <a:srgbClr val="EE9F9C"/>
                </a:solidFill>
                <a:latin typeface="Sugo Display"/>
              </a:rPr>
              <a:t>PROGRAMMA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1D8CCA3-1CD7-DF3F-B5B7-3B3AD95889B6}"/>
              </a:ext>
            </a:extLst>
          </p:cNvPr>
          <p:cNvGrpSpPr/>
          <p:nvPr/>
        </p:nvGrpSpPr>
        <p:grpSpPr>
          <a:xfrm>
            <a:off x="932888" y="3931229"/>
            <a:ext cx="1941341" cy="852687"/>
            <a:chOff x="687539" y="1246436"/>
            <a:chExt cx="1774825" cy="779549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2AEE926-76A2-0C29-DB80-D2AC77601D98}"/>
                </a:ext>
              </a:extLst>
            </p:cNvPr>
            <p:cNvSpPr txBox="1"/>
            <p:nvPr/>
          </p:nvSpPr>
          <p:spPr>
            <a:xfrm>
              <a:off x="687539" y="1246436"/>
              <a:ext cx="1774825" cy="590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3600">
                  <a:solidFill>
                    <a:srgbClr val="1F497D"/>
                  </a:solidFill>
                  <a:latin typeface="Abadi" panose="020B0604020104020204" pitchFamily="34" charset="77"/>
                </a:rPr>
                <a:t>29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14F6EDB-4E60-0C12-D875-D1DCE3515A85}"/>
                </a:ext>
              </a:extLst>
            </p:cNvPr>
            <p:cNvSpPr txBox="1"/>
            <p:nvPr/>
          </p:nvSpPr>
          <p:spPr>
            <a:xfrm>
              <a:off x="708263" y="1603919"/>
              <a:ext cx="1185195" cy="422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2400">
                  <a:solidFill>
                    <a:srgbClr val="1F497D"/>
                  </a:solidFill>
                  <a:latin typeface="Abadi" panose="020B0604020104020204" pitchFamily="34" charset="77"/>
                </a:rPr>
                <a:t>giugno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A57C774-3571-375E-EAC7-89AB9F8EC609}"/>
                </a:ext>
              </a:extLst>
            </p:cNvPr>
            <p:cNvSpPr txBox="1"/>
            <p:nvPr/>
          </p:nvSpPr>
          <p:spPr>
            <a:xfrm>
              <a:off x="1194191" y="1499493"/>
              <a:ext cx="719990" cy="309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1600">
                  <a:solidFill>
                    <a:srgbClr val="E77F56"/>
                  </a:solidFill>
                  <a:latin typeface="Abadi" panose="020B0604020104020204" pitchFamily="34" charset="77"/>
                </a:rPr>
                <a:t>2026</a:t>
              </a:r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8A0359C-0454-B6A6-5740-8F2F54265BF7}"/>
              </a:ext>
            </a:extLst>
          </p:cNvPr>
          <p:cNvSpPr txBox="1"/>
          <p:nvPr/>
        </p:nvSpPr>
        <p:spPr>
          <a:xfrm>
            <a:off x="976859" y="8724363"/>
            <a:ext cx="1296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 i="0" u="none" strike="noStrike" kern="0" cap="none" spc="0" baseline="0">
                <a:solidFill>
                  <a:srgbClr val="137283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endParaRPr lang="it-IT" sz="2400">
              <a:solidFill>
                <a:srgbClr val="1F497D"/>
              </a:solidFill>
              <a:latin typeface="Abadi" panose="020B0604020104020204" pitchFamily="34" charset="77"/>
            </a:endParaRP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C80C5C2C-9E17-AA09-3C14-C307703C3487}"/>
              </a:ext>
            </a:extLst>
          </p:cNvPr>
          <p:cNvGrpSpPr/>
          <p:nvPr/>
        </p:nvGrpSpPr>
        <p:grpSpPr>
          <a:xfrm>
            <a:off x="835060" y="5798274"/>
            <a:ext cx="1941341" cy="852687"/>
            <a:chOff x="687539" y="1246436"/>
            <a:chExt cx="1774825" cy="779549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52345ED9-4357-196D-CC67-89776D2B2C49}"/>
                </a:ext>
              </a:extLst>
            </p:cNvPr>
            <p:cNvSpPr txBox="1"/>
            <p:nvPr/>
          </p:nvSpPr>
          <p:spPr>
            <a:xfrm>
              <a:off x="687539" y="1246436"/>
              <a:ext cx="1774825" cy="590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3600">
                  <a:solidFill>
                    <a:srgbClr val="1F497D"/>
                  </a:solidFill>
                  <a:latin typeface="Abadi" panose="020B0604020104020204" pitchFamily="34" charset="77"/>
                </a:rPr>
                <a:t>30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C50328C6-C9DF-F7C6-0DB1-69CC7969B0D9}"/>
                </a:ext>
              </a:extLst>
            </p:cNvPr>
            <p:cNvSpPr txBox="1"/>
            <p:nvPr/>
          </p:nvSpPr>
          <p:spPr>
            <a:xfrm>
              <a:off x="708263" y="1603919"/>
              <a:ext cx="1185195" cy="422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2400">
                  <a:solidFill>
                    <a:srgbClr val="1F497D"/>
                  </a:solidFill>
                  <a:latin typeface="Abadi" panose="020B0604020104020204" pitchFamily="34" charset="77"/>
                </a:rPr>
                <a:t>giugno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9F061610-523B-E846-1B89-8DE15F53AD95}"/>
                </a:ext>
              </a:extLst>
            </p:cNvPr>
            <p:cNvSpPr txBox="1"/>
            <p:nvPr/>
          </p:nvSpPr>
          <p:spPr>
            <a:xfrm>
              <a:off x="1244763" y="1467384"/>
              <a:ext cx="719990" cy="309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1600">
                  <a:solidFill>
                    <a:srgbClr val="E77F56"/>
                  </a:solidFill>
                  <a:latin typeface="Abadi" panose="020B0604020104020204" pitchFamily="34" charset="77"/>
                </a:rPr>
                <a:t>2026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BCC8279-A2E0-36B0-BE0D-E24D0905B0F4}"/>
              </a:ext>
            </a:extLst>
          </p:cNvPr>
          <p:cNvSpPr txBox="1"/>
          <p:nvPr/>
        </p:nvSpPr>
        <p:spPr>
          <a:xfrm>
            <a:off x="2446623" y="4126706"/>
            <a:ext cx="11739101" cy="10556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08.45 | Accoglienza e registrazione</a:t>
            </a:r>
          </a:p>
          <a:p>
            <a:endParaRPr lang="it-IT" sz="2000" dirty="0">
              <a:solidFill>
                <a:srgbClr val="1F497D"/>
              </a:solidFill>
              <a:highlight>
                <a:srgbClr val="FFFF00"/>
              </a:highlight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09.00 – 13.00 | Recruiting con aziende CM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08.45 | Accoglienza e registrazione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09.00 – 11.00 | Recruiting con aziende CM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11.15 | Saluti istituzionali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pPr fontAlgn="base"/>
            <a:r>
              <a:rPr lang="it-IT" sz="2000" b="1" dirty="0">
                <a:solidFill>
                  <a:srgbClr val="1F497D"/>
                </a:solidFill>
                <a:latin typeface="Abadi"/>
              </a:rPr>
              <a:t>Giovanni Vindigni </a:t>
            </a:r>
            <a:r>
              <a:rPr lang="it-IT" sz="2000" dirty="0">
                <a:solidFill>
                  <a:srgbClr val="1F497D"/>
                </a:solidFill>
                <a:latin typeface="Abadi"/>
              </a:rPr>
              <a:t>– Direttore del Servizio XII Centro per l’Impiego di Palermo e Monreale</a:t>
            </a:r>
            <a:endParaRPr lang="it-IT" sz="2000" dirty="0">
              <a:solidFill>
                <a:schemeClr val="tx2"/>
              </a:solidFill>
              <a:latin typeface="Abadi"/>
            </a:endParaRPr>
          </a:p>
          <a:p>
            <a:pPr fontAlgn="base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Anna Volpi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– Sviluppo Lavoro Italia S.p.A.</a:t>
            </a:r>
          </a:p>
          <a:p>
            <a:pPr fontAlgn="base"/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11.30 – 13.30 | Seminario «Reti e strumenti per l'inclusione lavorativa: tirocini, collocamento mirato e protagonisti del territorio»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- evento valido ai fini della Formazione Continua Obbligatoria per i Consulenti del Lavoro</a:t>
            </a:r>
          </a:p>
          <a:p>
            <a:pPr fontAlgn="base"/>
            <a:endParaRPr lang="it-IT" sz="2000" b="1" i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pPr fontAlgn="base"/>
            <a:r>
              <a:rPr lang="it-IT" sz="2000" b="1" i="1" dirty="0">
                <a:solidFill>
                  <a:srgbClr val="1F497D"/>
                </a:solidFill>
                <a:latin typeface="Abadi" panose="020B0604020104020204" pitchFamily="34" charset="77"/>
              </a:rPr>
              <a:t>Collocamento mirato: reti, strumenti, pratiche e protagonisti per l’inclusione lavorativa</a:t>
            </a:r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pPr fontAlgn="base"/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pPr fontAlgn="base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Valentina D’Acquisto -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Funzionario direttivo del Collocamento mirato CPI di Palermo e Monreale</a:t>
            </a:r>
          </a:p>
          <a:p>
            <a:pPr fontAlgn="base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Maria </a:t>
            </a:r>
            <a:r>
              <a:rPr lang="it-IT" sz="2000" b="1" dirty="0" err="1">
                <a:solidFill>
                  <a:srgbClr val="1F497D"/>
                </a:solidFill>
                <a:latin typeface="Abadi" panose="020B0604020104020204" pitchFamily="34" charset="77"/>
              </a:rPr>
              <a:t>Leduisi</a:t>
            </a:r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, Carmen Anna Terribile, Maria </a:t>
            </a:r>
            <a:r>
              <a:rPr lang="it-IT" sz="2000" b="1" dirty="0" err="1">
                <a:solidFill>
                  <a:srgbClr val="1F497D"/>
                </a:solidFill>
                <a:latin typeface="Abadi" panose="020B0604020104020204" pitchFamily="34" charset="77"/>
              </a:rPr>
              <a:t>Norato</a:t>
            </a:r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 –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Dipartimento di Salute Mentale</a:t>
            </a:r>
          </a:p>
          <a:p>
            <a:pPr fontAlgn="base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Testimonianza datore di lavoro e lavoratore</a:t>
            </a:r>
            <a:endParaRPr lang="it-IT" sz="2000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pPr fontAlgn="base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Silvia Valoti –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Sviluppo Lavoro Italia S.p.A.</a:t>
            </a:r>
          </a:p>
          <a:p>
            <a:pPr fontAlgn="base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Giovanni Di Centa -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Sviluppo Lavoro Italia S.p.A.</a:t>
            </a:r>
          </a:p>
          <a:p>
            <a:pPr fontAlgn="base"/>
            <a:endParaRPr lang="it-IT" sz="2000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pPr fontAlgn="base"/>
            <a:r>
              <a:rPr lang="it-IT" sz="2000" b="1" i="1" dirty="0">
                <a:solidFill>
                  <a:srgbClr val="1F497D"/>
                </a:solidFill>
                <a:latin typeface="Abadi"/>
              </a:rPr>
              <a:t>Reti che includono: i tirocini di inclusione sociale tra servizi sociali territoriali, centri per l’impiego, terzo settore e imprese </a:t>
            </a:r>
            <a:endParaRPr lang="it-IT" sz="2000" b="1" i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pPr fontAlgn="base"/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pPr fontAlgn="base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Stefania Accomando -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Responsabile Unità Organizzativa Ufficio Piano di Zona e Distretto Comune di Palermo</a:t>
            </a:r>
            <a:endParaRPr lang="it-IT" sz="2000" i="1" dirty="0">
              <a:solidFill>
                <a:srgbClr val="1F497D"/>
              </a:solidFill>
              <a:latin typeface="Abadi" panose="020B0604020104020204" pitchFamily="34" charset="77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68FC47C-30A1-7C6B-4523-53001E8D15E3}"/>
              </a:ext>
            </a:extLst>
          </p:cNvPr>
          <p:cNvGrpSpPr/>
          <p:nvPr/>
        </p:nvGrpSpPr>
        <p:grpSpPr>
          <a:xfrm>
            <a:off x="976859" y="432676"/>
            <a:ext cx="12801359" cy="1100379"/>
            <a:chOff x="-769651" y="594390"/>
            <a:chExt cx="14470004" cy="1218958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B553DE9B-50FC-F4A6-AD70-DD25AA9CD9EF}"/>
                </a:ext>
              </a:extLst>
            </p:cNvPr>
            <p:cNvGrpSpPr/>
            <p:nvPr/>
          </p:nvGrpSpPr>
          <p:grpSpPr>
            <a:xfrm>
              <a:off x="-769651" y="594390"/>
              <a:ext cx="14470004" cy="1218958"/>
              <a:chOff x="1003300" y="565165"/>
              <a:chExt cx="14860758" cy="1218958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8EC1230B-33FB-0A37-9063-5F48336D1378}"/>
                  </a:ext>
                </a:extLst>
              </p:cNvPr>
              <p:cNvGrpSpPr/>
              <p:nvPr/>
            </p:nvGrpSpPr>
            <p:grpSpPr>
              <a:xfrm>
                <a:off x="1003300" y="565165"/>
                <a:ext cx="14860758" cy="1218958"/>
                <a:chOff x="1003300" y="565165"/>
                <a:chExt cx="14860758" cy="1218958"/>
              </a:xfrm>
            </p:grpSpPr>
            <p:grpSp>
              <p:nvGrpSpPr>
                <p:cNvPr id="19" name="Gruppo 18">
                  <a:extLst>
                    <a:ext uri="{FF2B5EF4-FFF2-40B4-BE49-F238E27FC236}">
                      <a16:creationId xmlns:a16="http://schemas.microsoft.com/office/drawing/2014/main" id="{1E229412-B78A-3B42-2E5D-1600CAC0B3ED}"/>
                    </a:ext>
                  </a:extLst>
                </p:cNvPr>
                <p:cNvGrpSpPr/>
                <p:nvPr/>
              </p:nvGrpSpPr>
              <p:grpSpPr>
                <a:xfrm>
                  <a:off x="1003300" y="572162"/>
                  <a:ext cx="14860758" cy="1211961"/>
                  <a:chOff x="673227" y="550630"/>
                  <a:chExt cx="14860758" cy="1211961"/>
                </a:xfrm>
              </p:grpSpPr>
              <p:pic>
                <p:nvPicPr>
                  <p:cNvPr id="25" name="Elemento grafico 24">
                    <a:extLst>
                      <a:ext uri="{FF2B5EF4-FFF2-40B4-BE49-F238E27FC236}">
                        <a16:creationId xmlns:a16="http://schemas.microsoft.com/office/drawing/2014/main" id="{BFC29195-57B4-1967-1AF0-3502E8FA53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227" y="550630"/>
                    <a:ext cx="5350921" cy="1211961"/>
                  </a:xfrm>
                  <a:prstGeom prst="rect">
                    <a:avLst/>
                  </a:prstGeom>
                </p:spPr>
              </p:pic>
              <p:pic>
                <p:nvPicPr>
                  <p:cNvPr id="26" name="Immagine 25">
                    <a:extLst>
                      <a:ext uri="{FF2B5EF4-FFF2-40B4-BE49-F238E27FC236}">
                        <a16:creationId xmlns:a16="http://schemas.microsoft.com/office/drawing/2014/main" id="{6F043EFC-C8FA-6701-2F01-4EE5A875AA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606026" y="749740"/>
                    <a:ext cx="1927959" cy="84830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34E230AE-EDA3-C370-929B-31C4197601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7434" y="565165"/>
                  <a:ext cx="1057306" cy="1027922"/>
                </a:xfrm>
                <a:prstGeom prst="rect">
                  <a:avLst/>
                </a:prstGeom>
              </p:spPr>
            </p:pic>
          </p:grpSp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B2708214-D06D-C319-B83F-35DC3176A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97291" y="644179"/>
                <a:ext cx="2028600" cy="828000"/>
              </a:xfrm>
              <a:prstGeom prst="rect">
                <a:avLst/>
              </a:prstGeom>
            </p:spPr>
          </p:pic>
        </p:grpSp>
        <p:pic>
          <p:nvPicPr>
            <p:cNvPr id="15" name="Immagine 14" descr="Immagine che contiene testo, Carattere, chiave inglese, strumento&#10;&#10;Il contenuto generato dall'IA potrebbe non essere corretto.">
              <a:extLst>
                <a:ext uri="{FF2B5EF4-FFF2-40B4-BE49-F238E27FC236}">
                  <a16:creationId xmlns:a16="http://schemas.microsoft.com/office/drawing/2014/main" id="{75625F48-7BCA-C7EF-7E1B-3E697EAA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8188" y="747404"/>
              <a:ext cx="1041259" cy="954488"/>
            </a:xfrm>
            <a:prstGeom prst="rect">
              <a:avLst/>
            </a:prstGeom>
          </p:spPr>
        </p:pic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A1A5B744-D272-47FA-93AA-3BF373846A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10" y="423598"/>
            <a:ext cx="1216398" cy="12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2A1BB-7637-C57D-A754-C22F8CF67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B9F187-6BB8-4297-855B-544B834F7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4" b="33960"/>
          <a:stretch>
            <a:fillRect/>
          </a:stretch>
        </p:blipFill>
        <p:spPr>
          <a:xfrm>
            <a:off x="0" y="17895851"/>
            <a:ext cx="15113000" cy="3497299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78524C4-B5A7-AAF8-EB2D-048AF4F7A990}"/>
              </a:ext>
            </a:extLst>
          </p:cNvPr>
          <p:cNvSpPr txBox="1"/>
          <p:nvPr/>
        </p:nvSpPr>
        <p:spPr>
          <a:xfrm>
            <a:off x="976859" y="8724363"/>
            <a:ext cx="1296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 i="0" u="none" strike="noStrike" kern="0" cap="none" spc="0" baseline="0">
                <a:solidFill>
                  <a:srgbClr val="137283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endParaRPr lang="it-IT" sz="2400">
              <a:solidFill>
                <a:srgbClr val="1F497D"/>
              </a:solidFill>
              <a:latin typeface="Abadi" panose="020B0604020104020204" pitchFamily="34" charset="77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73CD63-8EAA-BBAD-A810-91D305D53EF2}"/>
              </a:ext>
            </a:extLst>
          </p:cNvPr>
          <p:cNvGrpSpPr/>
          <p:nvPr/>
        </p:nvGrpSpPr>
        <p:grpSpPr>
          <a:xfrm>
            <a:off x="530187" y="419347"/>
            <a:ext cx="13159282" cy="1141312"/>
            <a:chOff x="-769651" y="549047"/>
            <a:chExt cx="14874583" cy="1264301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F80BCAD4-665D-6DF2-BED8-803397C76072}"/>
                </a:ext>
              </a:extLst>
            </p:cNvPr>
            <p:cNvGrpSpPr/>
            <p:nvPr/>
          </p:nvGrpSpPr>
          <p:grpSpPr>
            <a:xfrm>
              <a:off x="-769651" y="549047"/>
              <a:ext cx="14874583" cy="1264301"/>
              <a:chOff x="1003300" y="519822"/>
              <a:chExt cx="15276262" cy="1264301"/>
            </a:xfrm>
          </p:grpSpPr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5B5220FD-A1A4-4C07-6FBD-720CE4D6539A}"/>
                  </a:ext>
                </a:extLst>
              </p:cNvPr>
              <p:cNvGrpSpPr/>
              <p:nvPr/>
            </p:nvGrpSpPr>
            <p:grpSpPr>
              <a:xfrm>
                <a:off x="1003300" y="519822"/>
                <a:ext cx="15276262" cy="1264301"/>
                <a:chOff x="1003300" y="519822"/>
                <a:chExt cx="15276262" cy="1264301"/>
              </a:xfrm>
            </p:grpSpPr>
            <p:grpSp>
              <p:nvGrpSpPr>
                <p:cNvPr id="21" name="Gruppo 20">
                  <a:extLst>
                    <a:ext uri="{FF2B5EF4-FFF2-40B4-BE49-F238E27FC236}">
                      <a16:creationId xmlns:a16="http://schemas.microsoft.com/office/drawing/2014/main" id="{9F7F4778-6C93-F17A-B4AC-A12092B11FDD}"/>
                    </a:ext>
                  </a:extLst>
                </p:cNvPr>
                <p:cNvGrpSpPr/>
                <p:nvPr/>
              </p:nvGrpSpPr>
              <p:grpSpPr>
                <a:xfrm>
                  <a:off x="1003300" y="572162"/>
                  <a:ext cx="15276262" cy="1211961"/>
                  <a:chOff x="673227" y="550630"/>
                  <a:chExt cx="15276262" cy="1211961"/>
                </a:xfrm>
              </p:grpSpPr>
              <p:pic>
                <p:nvPicPr>
                  <p:cNvPr id="23" name="Elemento grafico 22">
                    <a:extLst>
                      <a:ext uri="{FF2B5EF4-FFF2-40B4-BE49-F238E27FC236}">
                        <a16:creationId xmlns:a16="http://schemas.microsoft.com/office/drawing/2014/main" id="{81D5BC62-08E7-F383-0C4D-FFB43AC368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227" y="550630"/>
                    <a:ext cx="5350921" cy="1211961"/>
                  </a:xfrm>
                  <a:prstGeom prst="rect">
                    <a:avLst/>
                  </a:prstGeom>
                </p:spPr>
              </p:pic>
              <p:pic>
                <p:nvPicPr>
                  <p:cNvPr id="24" name="Immagine 23">
                    <a:extLst>
                      <a:ext uri="{FF2B5EF4-FFF2-40B4-BE49-F238E27FC236}">
                        <a16:creationId xmlns:a16="http://schemas.microsoft.com/office/drawing/2014/main" id="{834547D5-FA22-D4F0-3840-5B4BBFBECF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021530" y="597905"/>
                    <a:ext cx="1927959" cy="84830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" name="Immagine 21">
                  <a:extLst>
                    <a:ext uri="{FF2B5EF4-FFF2-40B4-BE49-F238E27FC236}">
                      <a16:creationId xmlns:a16="http://schemas.microsoft.com/office/drawing/2014/main" id="{2B40A619-784B-BFE8-19CB-3CCC8C123F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35432" y="519822"/>
                  <a:ext cx="1057306" cy="1027922"/>
                </a:xfrm>
                <a:prstGeom prst="rect">
                  <a:avLst/>
                </a:prstGeom>
              </p:spPr>
            </p:pic>
          </p:grpSp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EE45CF52-8DA1-7E94-8B1C-BE695CD4A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9332" y="629587"/>
                <a:ext cx="2028600" cy="828000"/>
              </a:xfrm>
              <a:prstGeom prst="rect">
                <a:avLst/>
              </a:prstGeom>
            </p:spPr>
          </p:pic>
        </p:grpSp>
        <p:pic>
          <p:nvPicPr>
            <p:cNvPr id="11" name="Immagine 10" descr="Immagine che contiene testo, Carattere, chiave inglese, strumento&#10;&#10;Il contenuto generato dall'IA potrebbe non essere corretto.">
              <a:extLst>
                <a:ext uri="{FF2B5EF4-FFF2-40B4-BE49-F238E27FC236}">
                  <a16:creationId xmlns:a16="http://schemas.microsoft.com/office/drawing/2014/main" id="{00A1AFE7-0782-F8E5-8C62-05EFB2A42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216" y="597785"/>
              <a:ext cx="1041260" cy="954488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7A437383-DCFB-657D-E9CE-1D363744FA5A}"/>
              </a:ext>
            </a:extLst>
          </p:cNvPr>
          <p:cNvGrpSpPr/>
          <p:nvPr/>
        </p:nvGrpSpPr>
        <p:grpSpPr>
          <a:xfrm>
            <a:off x="976859" y="5458738"/>
            <a:ext cx="1941341" cy="852687"/>
            <a:chOff x="687539" y="1246436"/>
            <a:chExt cx="1774825" cy="779549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727E20C-883E-31BC-B7ED-499F939BF164}"/>
                </a:ext>
              </a:extLst>
            </p:cNvPr>
            <p:cNvSpPr txBox="1"/>
            <p:nvPr/>
          </p:nvSpPr>
          <p:spPr>
            <a:xfrm>
              <a:off x="687539" y="1246436"/>
              <a:ext cx="1774825" cy="590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3600" dirty="0">
                  <a:solidFill>
                    <a:srgbClr val="1F497D"/>
                  </a:solidFill>
                  <a:latin typeface="Abadi" panose="020B0604020104020204" pitchFamily="34" charset="77"/>
                </a:rPr>
                <a:t>01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FC2AE64-AE1F-7A53-C414-76146333312F}"/>
                </a:ext>
              </a:extLst>
            </p:cNvPr>
            <p:cNvSpPr txBox="1"/>
            <p:nvPr/>
          </p:nvSpPr>
          <p:spPr>
            <a:xfrm>
              <a:off x="708263" y="1603919"/>
              <a:ext cx="1185195" cy="422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2400">
                  <a:solidFill>
                    <a:srgbClr val="1F497D"/>
                  </a:solidFill>
                  <a:latin typeface="Abadi" panose="020B0604020104020204" pitchFamily="34" charset="77"/>
                </a:rPr>
                <a:t>luglio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B0D90E1-4894-8D9F-CEEE-D5A66BB3C728}"/>
                </a:ext>
              </a:extLst>
            </p:cNvPr>
            <p:cNvSpPr txBox="1"/>
            <p:nvPr/>
          </p:nvSpPr>
          <p:spPr>
            <a:xfrm>
              <a:off x="1194191" y="1499493"/>
              <a:ext cx="719990" cy="309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1600">
                  <a:solidFill>
                    <a:srgbClr val="E77F56"/>
                  </a:solidFill>
                  <a:latin typeface="Abadi" panose="020B0604020104020204" pitchFamily="34" charset="77"/>
                </a:rPr>
                <a:t>2026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A94B8E36-66FA-5263-71B9-93535FDD9C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82" y="419347"/>
            <a:ext cx="1216398" cy="121639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B6045E-6EDA-0427-E29C-832DB96A2FD3}"/>
              </a:ext>
            </a:extLst>
          </p:cNvPr>
          <p:cNvSpPr txBox="1"/>
          <p:nvPr/>
        </p:nvSpPr>
        <p:spPr>
          <a:xfrm>
            <a:off x="1134897" y="2361760"/>
            <a:ext cx="1321840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EE9F9C"/>
                </a:solidFill>
                <a:latin typeface="Sugo Display"/>
              </a:rPr>
              <a:t>IL SISTEMA IMPRENDITORIALE PER L’INSERIMENTO LAVORATIVO DEI DETENUTI </a:t>
            </a:r>
          </a:p>
          <a:p>
            <a:pPr algn="ctr"/>
            <a:endParaRPr lang="it-IT" sz="800" dirty="0">
              <a:solidFill>
                <a:srgbClr val="EE9F9C"/>
              </a:solidFill>
              <a:latin typeface="Sugo Display"/>
            </a:endParaRPr>
          </a:p>
          <a:p>
            <a:pPr algn="ctr"/>
            <a:endParaRPr lang="en-US" sz="2800" dirty="0">
              <a:solidFill>
                <a:srgbClr val="EE9F9C"/>
              </a:solidFill>
              <a:latin typeface="Sugo Display"/>
              <a:sym typeface="Sugo Display"/>
            </a:endParaRPr>
          </a:p>
          <a:p>
            <a:pPr algn="ctr"/>
            <a:endParaRPr lang="en-US" sz="2800" dirty="0">
              <a:solidFill>
                <a:srgbClr val="EE9F9C"/>
              </a:solidFill>
              <a:latin typeface="Sugo Display"/>
              <a:sym typeface="Sugo Display"/>
            </a:endParaRPr>
          </a:p>
          <a:p>
            <a:pPr algn="ctr"/>
            <a:endParaRPr lang="it-IT" sz="5400" dirty="0">
              <a:solidFill>
                <a:srgbClr val="EE9F9C"/>
              </a:solidFill>
              <a:latin typeface="Sugo Display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5B4F22-4EF7-89A4-5191-4B47557575ED}"/>
              </a:ext>
            </a:extLst>
          </p:cNvPr>
          <p:cNvSpPr txBox="1"/>
          <p:nvPr/>
        </p:nvSpPr>
        <p:spPr>
          <a:xfrm>
            <a:off x="2461623" y="5076598"/>
            <a:ext cx="11891677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</a:br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09.00 | Accoglienza e registrazione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09.30 | Saluti istituzionali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/>
              </a:rPr>
              <a:t>Nuccia Albano </a:t>
            </a:r>
            <a:r>
              <a:rPr lang="it-IT" sz="2000" dirty="0">
                <a:solidFill>
                  <a:srgbClr val="1F497D"/>
                </a:solidFill>
                <a:latin typeface="Abadi"/>
              </a:rPr>
              <a:t>– Assessore della Famiglia, delle Politiche Sociali e del Lavoro Regione Siciliana</a:t>
            </a:r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Ettore Riccardo Foti,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Dirigente generale del Dipartimento regionale del Lavoro </a:t>
            </a: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Domenica Calabrò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, Assessore alle Attività Sociali e Socio-Sanitarie del Comune di Palermo </a:t>
            </a: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Antonino Alessi,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Presidente del Consiglio Provinciale dell'Ordine dei Consulenti del Lavoro di Palermo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09.45 | </a:t>
            </a:r>
            <a:r>
              <a:rPr lang="it-IT" sz="2000" b="1" i="1" dirty="0">
                <a:solidFill>
                  <a:srgbClr val="1F497D"/>
                </a:solidFill>
                <a:latin typeface="Abadi" panose="020B0604020104020204" pitchFamily="34" charset="77"/>
              </a:rPr>
              <a:t>Presentazione del progetto “Reti specialistiche e misure per l’inserimento lavorativo dei detenuti”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Anna Maria Savi,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Sviluppo Lavoro Italia S.p.A.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10.00 | Apertura dei lavori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Modera: Giovanni Vindigni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i="1" dirty="0">
                <a:solidFill>
                  <a:srgbClr val="1F497D"/>
                </a:solidFill>
                <a:latin typeface="Abadi" panose="020B0604020104020204" pitchFamily="34" charset="77"/>
              </a:rPr>
              <a:t>Lo sportello lavoro dedicato al target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Maria Rita Rocca -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Funzionaria Dipartimento regionale del Lavoro - Servizio XII – Centro per l’impiego di Palermo e Monreale </a:t>
            </a:r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Maria Luisa Malato -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Direttrice della Casa Circondariale “Pagliarelli – Antonio Lorusso” di Palermo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Clara Pangaro -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Direttrice dell'Istituto Penale per i Minorenni (IPM) "Malaspina" di Palermo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Antonino De Lisi -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Garante regionale dei diritti dei detenuti per la Sicilia </a:t>
            </a:r>
          </a:p>
          <a:p>
            <a:endParaRPr lang="it-IT" sz="2000" dirty="0">
              <a:solidFill>
                <a:srgbClr val="1F497D"/>
              </a:solidFill>
              <a:highlight>
                <a:srgbClr val="FFFF00"/>
              </a:highlight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Giuseppe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 </a:t>
            </a:r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Apprendi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 – Garante comunale dei diritti dei detenuti 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Gabriella Di Franco –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Direttore reggente dell'Ufficio Interdistrettuale di Esecuzione Penale Esterna - UIEPE </a:t>
            </a:r>
          </a:p>
          <a:p>
            <a:endParaRPr lang="it-IT" sz="2000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i="1" dirty="0">
                <a:solidFill>
                  <a:srgbClr val="1F497D"/>
                </a:solidFill>
                <a:latin typeface="Abadi" panose="020B0604020104020204" pitchFamily="34" charset="77"/>
              </a:rPr>
              <a:t>Presentazione servizio IDO – Incontro domanda e offerta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Calogero Tranchina,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Funzionario Dipartimento regionale del Lavoro - Servizio XII – Centro per l’impiego di Palermo e Monreale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11.00 | Coffe Break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7FEEC4-2AD0-134B-CE11-EDE328FB4EBC}"/>
              </a:ext>
            </a:extLst>
          </p:cNvPr>
          <p:cNvSpPr txBox="1"/>
          <p:nvPr/>
        </p:nvSpPr>
        <p:spPr>
          <a:xfrm>
            <a:off x="4609762" y="3757516"/>
            <a:ext cx="5893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solidFill>
                  <a:srgbClr val="EE9F9C"/>
                </a:solidFill>
                <a:latin typeface="Sugo Display"/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106185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BB26D-528F-22BC-6544-3F983D853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FA7ED84-278E-B4BB-5ADD-778FC5E74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4" b="33960"/>
          <a:stretch>
            <a:fillRect/>
          </a:stretch>
        </p:blipFill>
        <p:spPr>
          <a:xfrm>
            <a:off x="0" y="17895851"/>
            <a:ext cx="15113000" cy="3497299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913926F-FFB9-7B23-D0F7-605434014F89}"/>
              </a:ext>
            </a:extLst>
          </p:cNvPr>
          <p:cNvSpPr txBox="1"/>
          <p:nvPr/>
        </p:nvSpPr>
        <p:spPr>
          <a:xfrm>
            <a:off x="976859" y="8724363"/>
            <a:ext cx="1296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 i="0" u="none" strike="noStrike" kern="0" cap="none" spc="0" baseline="0">
                <a:solidFill>
                  <a:srgbClr val="137283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endParaRPr lang="it-IT" sz="2400">
              <a:solidFill>
                <a:srgbClr val="1F497D"/>
              </a:solidFill>
              <a:latin typeface="Abadi" panose="020B0604020104020204" pitchFamily="34" charset="77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DF0C86A-6EB6-BB8A-4A65-D853C235352B}"/>
              </a:ext>
            </a:extLst>
          </p:cNvPr>
          <p:cNvGrpSpPr/>
          <p:nvPr/>
        </p:nvGrpSpPr>
        <p:grpSpPr>
          <a:xfrm>
            <a:off x="654384" y="3798114"/>
            <a:ext cx="1941341" cy="852687"/>
            <a:chOff x="687539" y="1246436"/>
            <a:chExt cx="1774825" cy="779549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0219403-238B-6C0C-DDE9-1F77C7DD02ED}"/>
                </a:ext>
              </a:extLst>
            </p:cNvPr>
            <p:cNvSpPr txBox="1"/>
            <p:nvPr/>
          </p:nvSpPr>
          <p:spPr>
            <a:xfrm>
              <a:off x="687539" y="1246436"/>
              <a:ext cx="1774825" cy="590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3600" dirty="0">
                  <a:solidFill>
                    <a:srgbClr val="1F497D"/>
                  </a:solidFill>
                  <a:latin typeface="Abadi" panose="020B0604020104020204" pitchFamily="34" charset="77"/>
                </a:rPr>
                <a:t>01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D37A54D-95EA-D091-C0CF-3ABDE004A856}"/>
                </a:ext>
              </a:extLst>
            </p:cNvPr>
            <p:cNvSpPr txBox="1"/>
            <p:nvPr/>
          </p:nvSpPr>
          <p:spPr>
            <a:xfrm>
              <a:off x="708263" y="1603919"/>
              <a:ext cx="1185195" cy="422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2400">
                  <a:solidFill>
                    <a:srgbClr val="1F497D"/>
                  </a:solidFill>
                  <a:latin typeface="Abadi" panose="020B0604020104020204" pitchFamily="34" charset="77"/>
                </a:rPr>
                <a:t>luglio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F2B7721-4F4C-0A28-508E-20BCF631F62B}"/>
                </a:ext>
              </a:extLst>
            </p:cNvPr>
            <p:cNvSpPr txBox="1"/>
            <p:nvPr/>
          </p:nvSpPr>
          <p:spPr>
            <a:xfrm>
              <a:off x="1194191" y="1499493"/>
              <a:ext cx="719990" cy="309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 b="1" i="0" u="none" strike="noStrike" kern="0" cap="none" spc="0" baseline="0">
                  <a:solidFill>
                    <a:srgbClr val="137283"/>
                  </a:solidFill>
                  <a:uFillTx/>
                  <a:latin typeface="Calibri" pitchFamily="34"/>
                  <a:cs typeface="Calibri" pitchFamily="34"/>
                </a:defRPr>
              </a:lvl1pPr>
            </a:lstStyle>
            <a:p>
              <a:r>
                <a:rPr lang="it-IT" sz="1600">
                  <a:solidFill>
                    <a:srgbClr val="E77F56"/>
                  </a:solidFill>
                  <a:latin typeface="Abadi" panose="020B0604020104020204" pitchFamily="34" charset="77"/>
                </a:rPr>
                <a:t>2026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AB8B7EB1-3236-4997-7BCF-A8424A8BD78A}"/>
              </a:ext>
            </a:extLst>
          </p:cNvPr>
          <p:cNvGrpSpPr/>
          <p:nvPr/>
        </p:nvGrpSpPr>
        <p:grpSpPr>
          <a:xfrm>
            <a:off x="976859" y="485374"/>
            <a:ext cx="13054475" cy="1094062"/>
            <a:chOff x="-769651" y="608275"/>
            <a:chExt cx="14756114" cy="1211961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6C1203E6-6218-9FB6-3873-139C1CD817F0}"/>
                </a:ext>
              </a:extLst>
            </p:cNvPr>
            <p:cNvGrpSpPr/>
            <p:nvPr/>
          </p:nvGrpSpPr>
          <p:grpSpPr>
            <a:xfrm>
              <a:off x="-769651" y="608275"/>
              <a:ext cx="14756114" cy="1211961"/>
              <a:chOff x="1003300" y="579050"/>
              <a:chExt cx="15154594" cy="1211961"/>
            </a:xfrm>
          </p:grpSpPr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CF68E0BF-C91F-9E9B-1B2A-BE9829DFED55}"/>
                  </a:ext>
                </a:extLst>
              </p:cNvPr>
              <p:cNvGrpSpPr/>
              <p:nvPr/>
            </p:nvGrpSpPr>
            <p:grpSpPr>
              <a:xfrm>
                <a:off x="1003300" y="579050"/>
                <a:ext cx="15154594" cy="1211961"/>
                <a:chOff x="1003300" y="579050"/>
                <a:chExt cx="15154594" cy="1211961"/>
              </a:xfrm>
            </p:grpSpPr>
            <p:grpSp>
              <p:nvGrpSpPr>
                <p:cNvPr id="19" name="Gruppo 18">
                  <a:extLst>
                    <a:ext uri="{FF2B5EF4-FFF2-40B4-BE49-F238E27FC236}">
                      <a16:creationId xmlns:a16="http://schemas.microsoft.com/office/drawing/2014/main" id="{F224A662-6B23-469B-F2DE-60CD62437F5E}"/>
                    </a:ext>
                  </a:extLst>
                </p:cNvPr>
                <p:cNvGrpSpPr/>
                <p:nvPr/>
              </p:nvGrpSpPr>
              <p:grpSpPr>
                <a:xfrm>
                  <a:off x="1003300" y="579050"/>
                  <a:ext cx="15154594" cy="1211961"/>
                  <a:chOff x="673227" y="557518"/>
                  <a:chExt cx="15154594" cy="1211961"/>
                </a:xfrm>
              </p:grpSpPr>
              <p:pic>
                <p:nvPicPr>
                  <p:cNvPr id="25" name="Elemento grafico 24">
                    <a:extLst>
                      <a:ext uri="{FF2B5EF4-FFF2-40B4-BE49-F238E27FC236}">
                        <a16:creationId xmlns:a16="http://schemas.microsoft.com/office/drawing/2014/main" id="{1F8C3391-D441-3DC7-0F5A-7C3CCD2FDA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227" y="557518"/>
                    <a:ext cx="5350921" cy="1211961"/>
                  </a:xfrm>
                  <a:prstGeom prst="rect">
                    <a:avLst/>
                  </a:prstGeom>
                </p:spPr>
              </p:pic>
              <p:pic>
                <p:nvPicPr>
                  <p:cNvPr id="26" name="Immagine 25">
                    <a:extLst>
                      <a:ext uri="{FF2B5EF4-FFF2-40B4-BE49-F238E27FC236}">
                        <a16:creationId xmlns:a16="http://schemas.microsoft.com/office/drawing/2014/main" id="{A6106882-103D-1B1C-9FAB-C70E31FB61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899862" y="686254"/>
                    <a:ext cx="1927959" cy="84830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CACA35D1-0D08-7B2C-3259-35FF29331A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29248" y="671069"/>
                  <a:ext cx="1057306" cy="1027921"/>
                </a:xfrm>
                <a:prstGeom prst="rect">
                  <a:avLst/>
                </a:prstGeom>
              </p:spPr>
            </p:pic>
          </p:grpSp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0C21F484-4DDB-49A6-D6C9-BF4D84B29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6313" y="771030"/>
                <a:ext cx="2028600" cy="828000"/>
              </a:xfrm>
              <a:prstGeom prst="rect">
                <a:avLst/>
              </a:prstGeom>
            </p:spPr>
          </p:pic>
        </p:grpSp>
        <p:pic>
          <p:nvPicPr>
            <p:cNvPr id="8" name="Immagine 7" descr="Immagine che contiene testo, Carattere, chiave inglese, strumento&#10;&#10;Il contenuto generato dall'IA potrebbe non essere corretto.">
              <a:extLst>
                <a:ext uri="{FF2B5EF4-FFF2-40B4-BE49-F238E27FC236}">
                  <a16:creationId xmlns:a16="http://schemas.microsoft.com/office/drawing/2014/main" id="{33334736-FF9D-0152-C12F-61E89B5A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611" y="737011"/>
              <a:ext cx="1041260" cy="954488"/>
            </a:xfrm>
            <a:prstGeom prst="rect">
              <a:avLst/>
            </a:prstGeom>
          </p:spPr>
        </p:pic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6D9F2FC7-DB45-F85B-35B0-8CA4152872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16" y="479156"/>
            <a:ext cx="1216398" cy="12163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C0D20-8703-137B-F860-171557B97A95}"/>
              </a:ext>
            </a:extLst>
          </p:cNvPr>
          <p:cNvSpPr txBox="1"/>
          <p:nvPr/>
        </p:nvSpPr>
        <p:spPr>
          <a:xfrm>
            <a:off x="2190743" y="4012389"/>
            <a:ext cx="1189167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11.30 | </a:t>
            </a:r>
            <a:r>
              <a:rPr lang="it-IT" sz="2000" b="1" i="1" dirty="0">
                <a:solidFill>
                  <a:srgbClr val="1F497D"/>
                </a:solidFill>
                <a:latin typeface="Abadi" panose="020B0604020104020204" pitchFamily="34" charset="77"/>
              </a:rPr>
              <a:t>Il sistema incentivante: dispositivi e misure nazionali e regionali 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Nunzia Caridi  - Provveditorato Regionale Amministrazione Penitenziaria Sicilia</a:t>
            </a: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Rosalia Pisciotta – Sviluppo Lavoro Italia</a:t>
            </a:r>
          </a:p>
          <a:p>
            <a:endParaRPr lang="it-IT" sz="2000" b="1" dirty="0">
              <a:solidFill>
                <a:srgbClr val="1F497D"/>
              </a:solidFill>
              <a:latin typeface="Abadi" panose="020B0604020104020204" pitchFamily="34" charset="77"/>
            </a:endParaRP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12.00 | La Responsabilità Sociale delle Imprese e la cultura dell’inclusione</a:t>
            </a: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Massimo Taglienti, </a:t>
            </a:r>
            <a:r>
              <a:rPr lang="it-IT" sz="2000" dirty="0">
                <a:solidFill>
                  <a:srgbClr val="1F497D"/>
                </a:solidFill>
                <a:latin typeface="Abadi" panose="020B0604020104020204" pitchFamily="34" charset="77"/>
              </a:rPr>
              <a:t>Sviluppo Lavoro Italia S.p.A.</a:t>
            </a: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 </a:t>
            </a: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12.15 | Testimonianze </a:t>
            </a:r>
          </a:p>
          <a:p>
            <a:r>
              <a:rPr lang="it-IT" dirty="0"/>
              <a:t> </a:t>
            </a: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12.45 | Q&amp;A e chiusura lavori</a:t>
            </a:r>
          </a:p>
          <a:p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 </a:t>
            </a:r>
          </a:p>
          <a:p>
            <a:pPr algn="just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Al termine si raccoglieranno le manifestazioni di interesse per le imprese </a:t>
            </a:r>
          </a:p>
          <a:p>
            <a:pPr algn="just"/>
            <a:r>
              <a:rPr lang="it-IT" sz="2000" b="1" dirty="0">
                <a:solidFill>
                  <a:srgbClr val="1F497D"/>
                </a:solidFill>
                <a:latin typeface="Abadi" panose="020B0604020104020204" pitchFamily="34" charset="77"/>
              </a:rPr>
              <a:t>che desiderano essere coinvolte nelle azioni di inclusione lavorativa dei detenuti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DF877A-8CBA-8944-8BFD-DD21A85A70B3}"/>
              </a:ext>
            </a:extLst>
          </p:cNvPr>
          <p:cNvSpPr txBox="1"/>
          <p:nvPr/>
        </p:nvSpPr>
        <p:spPr>
          <a:xfrm>
            <a:off x="4313313" y="2421686"/>
            <a:ext cx="5893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solidFill>
                  <a:srgbClr val="EE9F9C"/>
                </a:solidFill>
                <a:latin typeface="Sugo Display"/>
              </a:rPr>
              <a:t>PROGRAMMA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0A261D8-98CD-B9FC-16FB-079D8C473083}"/>
              </a:ext>
            </a:extLst>
          </p:cNvPr>
          <p:cNvGrpSpPr/>
          <p:nvPr/>
        </p:nvGrpSpPr>
        <p:grpSpPr>
          <a:xfrm>
            <a:off x="5112529" y="9828898"/>
            <a:ext cx="8579904" cy="2566954"/>
            <a:chOff x="3260840" y="16912104"/>
            <a:chExt cx="8579904" cy="2566954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90053383-1740-4A0B-A742-D57DC0BD2906}"/>
                </a:ext>
              </a:extLst>
            </p:cNvPr>
            <p:cNvGrpSpPr/>
            <p:nvPr/>
          </p:nvGrpSpPr>
          <p:grpSpPr>
            <a:xfrm>
              <a:off x="3260840" y="17460343"/>
              <a:ext cx="8579904" cy="2018715"/>
              <a:chOff x="1277082" y="18770410"/>
              <a:chExt cx="8579904" cy="2018715"/>
            </a:xfrm>
          </p:grpSpPr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70818F7C-B579-FB92-C8A6-1F186778A8D7}"/>
                  </a:ext>
                </a:extLst>
              </p:cNvPr>
              <p:cNvSpPr/>
              <p:nvPr/>
            </p:nvSpPr>
            <p:spPr>
              <a:xfrm>
                <a:off x="8082563" y="18931766"/>
                <a:ext cx="1774423" cy="1778870"/>
              </a:xfrm>
              <a:custGeom>
                <a:avLst/>
                <a:gdLst/>
                <a:ahLst/>
                <a:cxnLst/>
                <a:rect l="l" t="t" r="r" b="b"/>
                <a:pathLst>
                  <a:path w="2222635" h="2228206">
                    <a:moveTo>
                      <a:pt x="0" y="0"/>
                    </a:moveTo>
                    <a:lnTo>
                      <a:pt x="2222635" y="0"/>
                    </a:lnTo>
                    <a:lnTo>
                      <a:pt x="2222635" y="2228206"/>
                    </a:lnTo>
                    <a:lnTo>
                      <a:pt x="0" y="22282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>
                  <a:solidFill>
                    <a:srgbClr val="5B6268"/>
                  </a:solidFill>
                </a:endParaRPr>
              </a:p>
            </p:txBody>
          </p:sp>
          <p:sp>
            <p:nvSpPr>
              <p:cNvPr id="18" name="TextBox 40">
                <a:extLst>
                  <a:ext uri="{FF2B5EF4-FFF2-40B4-BE49-F238E27FC236}">
                    <a16:creationId xmlns:a16="http://schemas.microsoft.com/office/drawing/2014/main" id="{22550894-4089-D7FF-3ABA-3AA1AF7A9A40}"/>
                  </a:ext>
                </a:extLst>
              </p:cNvPr>
              <p:cNvSpPr txBox="1"/>
              <p:nvPr/>
            </p:nvSpPr>
            <p:spPr>
              <a:xfrm>
                <a:off x="1277082" y="20301812"/>
                <a:ext cx="6519332" cy="4873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3750"/>
                  </a:lnSpc>
                  <a:spcBef>
                    <a:spcPct val="0"/>
                  </a:spcBef>
                </a:pPr>
                <a:r>
                  <a:rPr lang="en-US" sz="3713" dirty="0" err="1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oppure</a:t>
                </a:r>
                <a:r>
                  <a:rPr lang="en-US" sz="3713" dirty="0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 </a:t>
                </a:r>
                <a:r>
                  <a:rPr lang="en-US" sz="3713" dirty="0" err="1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scansiona</a:t>
                </a:r>
                <a:r>
                  <a:rPr lang="en-US" sz="3713" dirty="0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 il QR per </a:t>
                </a:r>
                <a:r>
                  <a:rPr lang="en-US" sz="3713" dirty="0" err="1">
                    <a:solidFill>
                      <a:srgbClr val="1F497D"/>
                    </a:solidFill>
                    <a:latin typeface="Sugo Display"/>
                    <a:ea typeface="Sugo Display"/>
                    <a:cs typeface="Sugo Display"/>
                    <a:sym typeface="Sugo Display"/>
                  </a:rPr>
                  <a:t>registrarti</a:t>
                </a:r>
                <a:endParaRPr lang="en-US" sz="3713" dirty="0">
                  <a:solidFill>
                    <a:srgbClr val="1F497D"/>
                  </a:solidFill>
                  <a:latin typeface="Sugo Display"/>
                  <a:ea typeface="Sugo Display"/>
                  <a:cs typeface="Sugo Display"/>
                  <a:sym typeface="Sugo Display"/>
                </a:endParaRPr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1FE0A117-0551-5240-7AFD-9DEAA2C76161}"/>
                  </a:ext>
                </a:extLst>
              </p:cNvPr>
              <p:cNvSpPr txBox="1"/>
              <p:nvPr/>
            </p:nvSpPr>
            <p:spPr>
              <a:xfrm>
                <a:off x="2367234" y="18770410"/>
                <a:ext cx="5511644" cy="7965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6231"/>
                  </a:lnSpc>
                  <a:spcBef>
                    <a:spcPct val="0"/>
                  </a:spcBef>
                </a:pPr>
                <a:endParaRPr lang="en-US" sz="6600" dirty="0">
                  <a:solidFill>
                    <a:srgbClr val="5B6268"/>
                  </a:solidFill>
                  <a:latin typeface="Sugo Display"/>
                  <a:sym typeface="Sugo Display Italics"/>
                </a:endParaRPr>
              </a:p>
            </p:txBody>
          </p:sp>
        </p:grpSp>
        <p:sp>
          <p:nvSpPr>
            <p:cNvPr id="12" name="TextBox 40">
              <a:extLst>
                <a:ext uri="{FF2B5EF4-FFF2-40B4-BE49-F238E27FC236}">
                  <a16:creationId xmlns:a16="http://schemas.microsoft.com/office/drawing/2014/main" id="{179FD678-7282-CF6A-1963-70E74C8C48EE}"/>
                </a:ext>
              </a:extLst>
            </p:cNvPr>
            <p:cNvSpPr txBox="1"/>
            <p:nvPr/>
          </p:nvSpPr>
          <p:spPr>
            <a:xfrm>
              <a:off x="4946514" y="16912104"/>
              <a:ext cx="4735481" cy="9746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3750"/>
                </a:lnSpc>
                <a:spcBef>
                  <a:spcPct val="0"/>
                </a:spcBef>
              </a:pPr>
              <a:r>
                <a:rPr lang="en-US" sz="3713" dirty="0" err="1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Registrati</a:t>
              </a:r>
              <a:r>
                <a:rPr lang="en-US" sz="3713" dirty="0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 </a:t>
              </a:r>
              <a:r>
                <a:rPr lang="en-US" sz="3713" dirty="0" err="1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all’evento</a:t>
              </a:r>
              <a:r>
                <a:rPr lang="en-US" sz="3713" dirty="0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 dell’1 </a:t>
              </a:r>
              <a:r>
                <a:rPr lang="en-US" sz="3713" dirty="0" err="1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luglio</a:t>
              </a:r>
              <a:r>
                <a:rPr lang="en-US" sz="3713" dirty="0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 al </a:t>
              </a:r>
              <a:r>
                <a:rPr lang="en-US" sz="3713" dirty="0" err="1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seguente</a:t>
              </a:r>
              <a:r>
                <a:rPr lang="en-US" sz="3713" dirty="0">
                  <a:solidFill>
                    <a:srgbClr val="1F497D"/>
                  </a:solidFill>
                  <a:highlight>
                    <a:srgbClr val="FFFF00"/>
                  </a:highlight>
                  <a:latin typeface="Sugo Display"/>
                  <a:ea typeface="Sugo Display"/>
                  <a:cs typeface="Sugo Display"/>
                  <a:sym typeface="Sugo Display"/>
                </a:rPr>
                <a:t> link</a:t>
              </a:r>
            </a:p>
          </p:txBody>
        </p:sp>
      </p:grpSp>
      <p:sp>
        <p:nvSpPr>
          <p:cNvPr id="22" name="TextBox 41">
            <a:extLst>
              <a:ext uri="{FF2B5EF4-FFF2-40B4-BE49-F238E27FC236}">
                <a16:creationId xmlns:a16="http://schemas.microsoft.com/office/drawing/2014/main" id="{3ADB0161-AEC8-834A-D6D7-69961F763E09}"/>
              </a:ext>
            </a:extLst>
          </p:cNvPr>
          <p:cNvSpPr txBox="1"/>
          <p:nvPr/>
        </p:nvSpPr>
        <p:spPr>
          <a:xfrm>
            <a:off x="7293578" y="10950183"/>
            <a:ext cx="4295103" cy="811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231"/>
              </a:lnSpc>
              <a:spcBef>
                <a:spcPct val="0"/>
              </a:spcBef>
            </a:pPr>
            <a:r>
              <a:rPr lang="en-US" sz="6600" dirty="0">
                <a:solidFill>
                  <a:srgbClr val="5B6268"/>
                </a:solidFill>
                <a:latin typeface="Sugo Display"/>
                <a:sym typeface="Sugo Display Itali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 QUI</a:t>
            </a:r>
            <a:endParaRPr lang="en-US" sz="6600" dirty="0">
              <a:solidFill>
                <a:srgbClr val="5B6268"/>
              </a:solidFill>
              <a:latin typeface="Sugo Display"/>
              <a:sym typeface="Sugo Display Italics"/>
            </a:endParaRPr>
          </a:p>
        </p:txBody>
      </p:sp>
      <p:pic>
        <p:nvPicPr>
          <p:cNvPr id="23" name="Drawing 0">
            <a:extLst>
              <a:ext uri="{FF2B5EF4-FFF2-40B4-BE49-F238E27FC236}">
                <a16:creationId xmlns:a16="http://schemas.microsoft.com/office/drawing/2014/main" id="{2B6B4CEF-67BB-8082-E7B8-4C21F3B215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43654" y="10687050"/>
            <a:ext cx="1525587" cy="15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8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ECCA66914DCE4386F974C0BE7299F1" ma:contentTypeVersion="17" ma:contentTypeDescription="Creare un nuovo documento." ma:contentTypeScope="" ma:versionID="a03598a890d21b036935ab5b6bb5f6d8">
  <xsd:schema xmlns:xsd="http://www.w3.org/2001/XMLSchema" xmlns:xs="http://www.w3.org/2001/XMLSchema" xmlns:p="http://schemas.microsoft.com/office/2006/metadata/properties" xmlns:ns2="2b829242-e0d9-4bf0-809a-7f772bad7dba" xmlns:ns3="e4d3f3dc-3e49-4156-80b8-e64888ae722f" targetNamespace="http://schemas.microsoft.com/office/2006/metadata/properties" ma:root="true" ma:fieldsID="ed4df3668a5c34cbc6cbd3af68b6d280" ns2:_="" ns3:_="">
    <xsd:import namespace="2b829242-e0d9-4bf0-809a-7f772bad7dba"/>
    <xsd:import namespace="e4d3f3dc-3e49-4156-80b8-e64888ae722f"/>
    <xsd:element name="properties">
      <xsd:complexType>
        <xsd:sequence>
          <xsd:element name="documentManagement">
            <xsd:complexType>
              <xsd:all>
                <xsd:element ref="ns2:Rilevanza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29242-e0d9-4bf0-809a-7f772bad7dba" elementFormDefault="qualified">
    <xsd:import namespace="http://schemas.microsoft.com/office/2006/documentManagement/types"/>
    <xsd:import namespace="http://schemas.microsoft.com/office/infopath/2007/PartnerControls"/>
    <xsd:element name="Rilevanza" ma:index="2" nillable="true" ma:displayName="Rilevanza" ma:default="1" ma:format="Dropdown" ma:internalName="Rilevanza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ce85f7ea-74d5-4787-b3d3-13133ece62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21" nillable="true" ma:displayName="Location" ma:hidden="true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3f3dc-3e49-4156-80b8-e64888ae722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6b88bff-1f7d-4457-a015-62fb409986dd}" ma:internalName="TaxCatchAll" ma:readOnly="false" ma:showField="CatchAllData" ma:web="e4d3f3dc-3e49-4156-80b8-e64888ae7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i contenuto"/>
        <xsd:element ref="dc:title" minOccurs="0" maxOccurs="1" ma:index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d3f3dc-3e49-4156-80b8-e64888ae722f" xsi:nil="true"/>
    <Rilevanza xmlns="2b829242-e0d9-4bf0-809a-7f772bad7dba">true</Rilevanza>
    <lcf76f155ced4ddcb4097134ff3c332f xmlns="2b829242-e0d9-4bf0-809a-7f772bad7d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E527B1-3D33-4E08-88A1-0F3EF89257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3DE1A-F42F-43AF-84F4-59DB609A07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829242-e0d9-4bf0-809a-7f772bad7dba"/>
    <ds:schemaRef ds:uri="e4d3f3dc-3e49-4156-80b8-e64888ae72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8BEFE6-90F0-4FD4-9F58-9666A4789CA1}">
  <ds:schemaRefs>
    <ds:schemaRef ds:uri="http://schemas.microsoft.com/office/2006/metadata/properties"/>
    <ds:schemaRef ds:uri="2b829242-e0d9-4bf0-809a-7f772bad7dba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4d3f3dc-3e49-4156-80b8-e64888ae722f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772</Words>
  <Application>Microsoft Office PowerPoint</Application>
  <PresentationFormat>Personalizzato</PresentationFormat>
  <Paragraphs>123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Sugo Display Italics</vt:lpstr>
      <vt:lpstr>Calibri</vt:lpstr>
      <vt:lpstr>Abadi</vt:lpstr>
      <vt:lpstr>Aptos</vt:lpstr>
      <vt:lpstr>Sugo Display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fair</dc:title>
  <dc:creator>Roberta Rovelli</dc:creator>
  <cp:lastModifiedBy>Ombretta Lo Bianco</cp:lastModifiedBy>
  <cp:revision>5</cp:revision>
  <dcterms:created xsi:type="dcterms:W3CDTF">2006-08-16T00:00:00Z</dcterms:created>
  <dcterms:modified xsi:type="dcterms:W3CDTF">2026-06-25T09:53:51Z</dcterms:modified>
  <dc:identifier>DAHFIfmFMHc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0x010100B9ECCA66914DCE4386F974C0BE7299F1</vt:lpwstr>
  </property>
  <property fmtid="{D5CDD505-2E9C-101B-9397-08002B2CF9AE}" pid="3" name="MediaServiceImageTags">
    <vt:lpwstr/>
  </property>
</Properties>
</file>